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3" r:id="rId1"/>
  </p:sldMasterIdLst>
  <p:notesMasterIdLst>
    <p:notesMasterId r:id="rId32"/>
  </p:notesMasterIdLst>
  <p:sldIdLst>
    <p:sldId id="256" r:id="rId2"/>
    <p:sldId id="257" r:id="rId3"/>
    <p:sldId id="260" r:id="rId4"/>
    <p:sldId id="259" r:id="rId5"/>
    <p:sldId id="310" r:id="rId6"/>
    <p:sldId id="270" r:id="rId7"/>
    <p:sldId id="271" r:id="rId8"/>
    <p:sldId id="282" r:id="rId9"/>
    <p:sldId id="285" r:id="rId10"/>
    <p:sldId id="287" r:id="rId11"/>
    <p:sldId id="288" r:id="rId12"/>
    <p:sldId id="289" r:id="rId13"/>
    <p:sldId id="290" r:id="rId14"/>
    <p:sldId id="291" r:id="rId15"/>
    <p:sldId id="292" r:id="rId16"/>
    <p:sldId id="293" r:id="rId17"/>
    <p:sldId id="294" r:id="rId18"/>
    <p:sldId id="295" r:id="rId19"/>
    <p:sldId id="297" r:id="rId20"/>
    <p:sldId id="298" r:id="rId21"/>
    <p:sldId id="299" r:id="rId22"/>
    <p:sldId id="300" r:id="rId23"/>
    <p:sldId id="301" r:id="rId24"/>
    <p:sldId id="309" r:id="rId25"/>
    <p:sldId id="302" r:id="rId26"/>
    <p:sldId id="304" r:id="rId27"/>
    <p:sldId id="305" r:id="rId28"/>
    <p:sldId id="306" r:id="rId29"/>
    <p:sldId id="307" r:id="rId30"/>
    <p:sldId id="308"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5"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C543EA-B893-4877-B10D-31A0BB1133AB}" type="datetimeFigureOut">
              <a:rPr lang="it-IT" smtClean="0"/>
              <a:pPr/>
              <a:t>27/04/2022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ABBAD-5A13-4599-9794-D00CBE6A87A5}" type="slidenum">
              <a:rPr lang="it-IT" smtClean="0"/>
              <a:pPr/>
              <a:t>‹N›</a:t>
            </a:fld>
            <a:endParaRPr lang="it-IT"/>
          </a:p>
        </p:txBody>
      </p:sp>
    </p:spTree>
    <p:extLst>
      <p:ext uri="{BB962C8B-B14F-4D97-AF65-F5344CB8AC3E}">
        <p14:creationId xmlns:p14="http://schemas.microsoft.com/office/powerpoint/2010/main" val="344772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189889517"/>
      </p:ext>
    </p:extLst>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24963480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40529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23217470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4993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1865326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3109374435"/>
      </p:ext>
    </p:extLst>
  </p:cSld>
  <p:clrMapOvr>
    <a:masterClrMapping/>
  </p:clrMapOvr>
  <p:transition>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2007814974"/>
      </p:ext>
    </p:extLst>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2127269695"/>
      </p:ext>
    </p:extLst>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2986617786"/>
      </p:ext>
    </p:extLst>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1640520285"/>
      </p:ext>
    </p:extLst>
  </p:cSld>
  <p:clrMapOvr>
    <a:masterClrMapping/>
  </p:clrMapOvr>
  <p:transition>
    <p:wipe dir="d"/>
  </p:transition>
  <p:timing>
    <p:tnLst>
      <p:par>
        <p:cTn id="1" dur="indefinite" restart="never" nodeType="tmRoot"/>
      </p:par>
    </p:tnLst>
  </p:timing>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2611895627"/>
      </p:ext>
    </p:extLst>
  </p:cSld>
  <p:clrMapOvr>
    <a:masterClrMapping/>
  </p:clrMapOvr>
  <p:transition>
    <p:wipe dir="d"/>
  </p:transition>
  <p:timing>
    <p:tnLst>
      <p:par>
        <p:cTn id="1" dur="indefinite" restart="never" nodeType="tmRoot"/>
      </p:par>
    </p:tnLst>
  </p:timing>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249812358"/>
      </p:ext>
    </p:extLst>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3444120335"/>
      </p:ext>
    </p:extLst>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4245081055"/>
      </p:ext>
    </p:extLst>
  </p:cSld>
  <p:clrMapOvr>
    <a:masterClrMapping/>
  </p:clrMapOvr>
  <p:transition>
    <p:wipe dir="d"/>
  </p:transition>
  <p:timing>
    <p:tnLst>
      <p:par>
        <p:cTn id="1" dur="indefinite" restart="never" nodeType="tmRoot"/>
      </p:par>
    </p:tnLst>
  </p:timing>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42AAF4A-668F-4E6A-B01C-C9A88D421139}" type="datetimeFigureOut">
              <a:rPr lang="it-IT" smtClean="0"/>
              <a:pPr/>
              <a:t>27/04/2022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0E2609-0A66-4B59-9D0E-0B978B44A0AF}" type="slidenum">
              <a:rPr lang="it-IT" smtClean="0"/>
              <a:pPr/>
              <a:t>‹N›</a:t>
            </a:fld>
            <a:endParaRPr lang="it-IT"/>
          </a:p>
        </p:txBody>
      </p:sp>
    </p:spTree>
    <p:extLst>
      <p:ext uri="{BB962C8B-B14F-4D97-AF65-F5344CB8AC3E}">
        <p14:creationId xmlns:p14="http://schemas.microsoft.com/office/powerpoint/2010/main" val="1326652639"/>
      </p:ext>
    </p:extLst>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2AAF4A-668F-4E6A-B01C-C9A88D421139}" type="datetimeFigureOut">
              <a:rPr lang="it-IT" smtClean="0"/>
              <a:pPr/>
              <a:t>27/04/2022</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E0E2609-0A66-4B59-9D0E-0B978B44A0AF}" type="slidenum">
              <a:rPr lang="it-IT" smtClean="0"/>
              <a:pPr/>
              <a:t>‹N›</a:t>
            </a:fld>
            <a:endParaRPr lang="it-IT"/>
          </a:p>
        </p:txBody>
      </p:sp>
    </p:spTree>
    <p:extLst>
      <p:ext uri="{BB962C8B-B14F-4D97-AF65-F5344CB8AC3E}">
        <p14:creationId xmlns:p14="http://schemas.microsoft.com/office/powerpoint/2010/main" val="3903372294"/>
      </p:ext>
    </p:extLst>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 id="2147484125" r:id="rId12"/>
    <p:sldLayoutId id="2147484126" r:id="rId13"/>
    <p:sldLayoutId id="2147484127" r:id="rId14"/>
    <p:sldLayoutId id="2147484128" r:id="rId15"/>
    <p:sldLayoutId id="2147484129" r:id="rId16"/>
  </p:sldLayoutIdLst>
  <p:transition>
    <p:wipe dir="d"/>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204864"/>
            <a:ext cx="7272808" cy="2520280"/>
          </a:xfrm>
        </p:spPr>
        <p:style>
          <a:lnRef idx="1">
            <a:schemeClr val="accent1"/>
          </a:lnRef>
          <a:fillRef idx="2">
            <a:schemeClr val="accent1"/>
          </a:fillRef>
          <a:effectRef idx="1">
            <a:schemeClr val="accent1"/>
          </a:effectRef>
          <a:fontRef idx="minor">
            <a:schemeClr val="dk1"/>
          </a:fontRef>
        </p:style>
        <p:txBody>
          <a:bodyPr>
            <a:noAutofit/>
          </a:bodyPr>
          <a:lstStyle/>
          <a:p>
            <a:r>
              <a:rPr lang="it-IT" sz="3600" b="1" dirty="0" smtClean="0"/>
              <a:t/>
            </a:r>
            <a:br>
              <a:rPr lang="it-IT" sz="3600" b="1" dirty="0" smtClean="0"/>
            </a:br>
            <a:r>
              <a:rPr lang="it-IT"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Confini </a:t>
            </a:r>
            <a:r>
              <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 </a:t>
            </a:r>
            <a:r>
              <a:rPr lang="it-IT"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opportunità dell'Amministrazione </a:t>
            </a:r>
            <a:r>
              <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 Sostegno</a:t>
            </a:r>
            <a:r>
              <a:rPr lang="it-IT" sz="1600" b="1" dirty="0" smtClean="0"/>
              <a:t/>
            </a:r>
            <a:br>
              <a:rPr lang="it-IT" sz="1600" b="1" dirty="0" smtClean="0"/>
            </a:br>
            <a:r>
              <a:rPr lang="it-IT" sz="4000" b="1" dirty="0" smtClean="0"/>
              <a:t/>
            </a:r>
            <a:br>
              <a:rPr lang="it-IT" sz="4000" b="1" dirty="0" smtClean="0"/>
            </a:br>
            <a:r>
              <a:rPr lang="it-IT" sz="4000" b="1" dirty="0" smtClean="0"/>
              <a:t/>
            </a:r>
            <a:br>
              <a:rPr lang="it-IT" sz="4000" b="1" dirty="0" smtClean="0"/>
            </a:br>
            <a:r>
              <a:rPr lang="it-IT" sz="3600" b="1" dirty="0" smtClean="0"/>
              <a:t/>
            </a:r>
            <a:br>
              <a:rPr lang="it-IT" sz="3600" b="1" dirty="0" smtClean="0"/>
            </a:br>
            <a:endParaRPr lang="it-IT" sz="3600" b="1" dirty="0"/>
          </a:p>
        </p:txBody>
      </p:sp>
      <p:pic>
        <p:nvPicPr>
          <p:cNvPr id="8" name="Immagin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1760" y="0"/>
            <a:ext cx="4052504" cy="1484784"/>
          </a:xfrm>
          <a:prstGeom prst="rect">
            <a:avLst/>
          </a:prstGeom>
        </p:spPr>
      </p:pic>
      <p:sp>
        <p:nvSpPr>
          <p:cNvPr id="5" name="CasellaDiTesto 4"/>
          <p:cNvSpPr txBox="1"/>
          <p:nvPr/>
        </p:nvSpPr>
        <p:spPr>
          <a:xfrm>
            <a:off x="702030" y="5445224"/>
            <a:ext cx="3857139" cy="830997"/>
          </a:xfrm>
          <a:prstGeom prst="rect">
            <a:avLst/>
          </a:prstGeom>
          <a:noFill/>
        </p:spPr>
        <p:txBody>
          <a:bodyPr wrap="square" rtlCol="0">
            <a:spAutoFit/>
          </a:bodyPr>
          <a:lstStyle/>
          <a:p>
            <a:r>
              <a:rPr lang="it-IT" sz="2400" b="1" dirty="0" smtClean="0">
                <a:ln w="9525">
                  <a:solidFill>
                    <a:schemeClr val="bg1"/>
                  </a:solidFill>
                  <a:prstDash val="solid"/>
                </a:ln>
                <a:effectLst>
                  <a:outerShdw blurRad="12700" dist="38100" dir="2700000" algn="tl" rotWithShape="0">
                    <a:schemeClr val="bg1">
                      <a:lumMod val="50000"/>
                    </a:schemeClr>
                  </a:outerShdw>
                </a:effectLst>
              </a:rPr>
              <a:t>27 aprile 2022 </a:t>
            </a:r>
          </a:p>
          <a:p>
            <a:r>
              <a:rPr lang="it-IT" sz="2400" b="1" dirty="0" smtClean="0">
                <a:ln w="9525">
                  <a:solidFill>
                    <a:schemeClr val="bg1"/>
                  </a:solidFill>
                  <a:prstDash val="solid"/>
                </a:ln>
                <a:effectLst>
                  <a:outerShdw blurRad="12700" dist="38100" dir="2700000" algn="tl" rotWithShape="0">
                    <a:schemeClr val="bg1">
                      <a:lumMod val="50000"/>
                    </a:schemeClr>
                  </a:outerShdw>
                </a:effectLst>
              </a:rPr>
              <a:t>Dott.ssa Elena Cesaroni</a:t>
            </a:r>
            <a:endParaRPr lang="it-IT" sz="2400" b="1" dirty="0">
              <a:ln w="9525">
                <a:solidFill>
                  <a:schemeClr val="bg1"/>
                </a:solidFill>
                <a:prstDash val="solid"/>
              </a:ln>
              <a:effectLst>
                <a:outerShdw blurRad="12700" dist="38100" dir="2700000" algn="tl" rotWithShape="0">
                  <a:schemeClr val="bg1">
                    <a:lumMod val="50000"/>
                  </a:schemeClr>
                </a:outerShdw>
              </a:effectLst>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80728"/>
            <a:ext cx="8229600" cy="1143000"/>
          </a:xfrm>
        </p:spPr>
        <p:txBody>
          <a:bodyPr>
            <a:normAutofit fontScale="90000"/>
          </a:bodyPr>
          <a:lstStyle/>
          <a:p>
            <a:r>
              <a:rPr lang="it-IT"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it-IT"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it-IT"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Art. 3, secondo comma, Costituzione della Repubblica italiana: </a:t>
            </a:r>
            <a:endParaRPr lang="it-IT"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380906" y="2348880"/>
            <a:ext cx="8064896" cy="3103116"/>
          </a:xfrm>
        </p:spPr>
        <p:txBody>
          <a:bodyPr>
            <a:normAutofit/>
          </a:bodyPr>
          <a:lstStyle/>
          <a:p>
            <a:pPr>
              <a:buNone/>
            </a:pPr>
            <a:endParaRPr lang="it-IT" dirty="0" smtClean="0">
              <a:latin typeface="+mj-lt"/>
            </a:endParaRPr>
          </a:p>
          <a:p>
            <a:pPr>
              <a:buNone/>
            </a:pPr>
            <a:r>
              <a:rPr lang="it-IT" sz="2000" dirty="0" smtClean="0">
                <a:latin typeface="+mj-lt"/>
              </a:rPr>
              <a:t>	</a:t>
            </a:r>
          </a:p>
          <a:p>
            <a:pPr>
              <a:buNone/>
            </a:pPr>
            <a:r>
              <a:rPr lang="it-IT" sz="2000" dirty="0" smtClean="0">
                <a:latin typeface="+mj-lt"/>
              </a:rPr>
              <a:t>	E` compito della Repubblica rimuovere gli ostacoli di ordine economico e sociale, che, limitando di fatto la </a:t>
            </a:r>
            <a:r>
              <a:rPr lang="it-IT" sz="2000" b="1" dirty="0" smtClean="0">
                <a:latin typeface="+mj-lt"/>
              </a:rPr>
              <a:t>libertà e l'eguaglianza </a:t>
            </a:r>
            <a:r>
              <a:rPr lang="it-IT" sz="2000" dirty="0" smtClean="0">
                <a:latin typeface="+mj-lt"/>
              </a:rPr>
              <a:t>dei cittadini, impediscono il pieno </a:t>
            </a:r>
            <a:r>
              <a:rPr lang="it-IT" sz="2000" b="1" dirty="0" smtClean="0">
                <a:latin typeface="+mj-lt"/>
              </a:rPr>
              <a:t>sviluppo della persona umana </a:t>
            </a:r>
            <a:r>
              <a:rPr lang="it-IT" sz="2000" dirty="0" smtClean="0">
                <a:latin typeface="+mj-lt"/>
              </a:rPr>
              <a:t>e l'effettiva partecipazione di tutti i lavoratori all'organizzazione politica, economica e sociale del Paese</a:t>
            </a:r>
            <a:r>
              <a:rPr lang="it-IT" sz="2000" dirty="0" smtClean="0"/>
              <a:t>.</a:t>
            </a:r>
            <a:endParaRPr lang="it-IT" sz="20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052736"/>
            <a:ext cx="8229600" cy="1143000"/>
          </a:xfrm>
        </p:spPr>
        <p:txBody>
          <a:bodyPr>
            <a:noAutofit/>
          </a:bodyPr>
          <a:lstStyle/>
          <a:p>
            <a:r>
              <a:rPr lang="it-IT" sz="2400" b="1" dirty="0" smtClean="0">
                <a:solidFill>
                  <a:schemeClr val="accent6">
                    <a:lumMod val="50000"/>
                  </a:schemeClr>
                </a:solidFill>
              </a:rPr>
              <a:t>Art. 414, codice civile:</a:t>
            </a:r>
            <a:br>
              <a:rPr lang="it-IT" sz="2400" b="1" dirty="0" smtClean="0">
                <a:solidFill>
                  <a:schemeClr val="accent6">
                    <a:lumMod val="50000"/>
                  </a:schemeClr>
                </a:solidFill>
              </a:rPr>
            </a:br>
            <a:r>
              <a:rPr lang="it-IT" sz="2400" b="1" dirty="0" smtClean="0">
                <a:solidFill>
                  <a:schemeClr val="accent6">
                    <a:lumMod val="50000"/>
                  </a:schemeClr>
                </a:solidFill>
              </a:rPr>
              <a:t>Persone che possono essere interdette</a:t>
            </a:r>
            <a:endParaRPr lang="it-IT" sz="2400" dirty="0">
              <a:solidFill>
                <a:schemeClr val="accent6">
                  <a:lumMod val="50000"/>
                </a:schemeClr>
              </a:solidFill>
            </a:endParaRPr>
          </a:p>
        </p:txBody>
      </p:sp>
      <p:sp>
        <p:nvSpPr>
          <p:cNvPr id="3" name="Segnaposto contenuto 2"/>
          <p:cNvSpPr>
            <a:spLocks noGrp="1"/>
          </p:cNvSpPr>
          <p:nvPr>
            <p:ph idx="1"/>
          </p:nvPr>
        </p:nvSpPr>
        <p:spPr>
          <a:xfrm>
            <a:off x="431540" y="2492896"/>
            <a:ext cx="8589640" cy="3600400"/>
          </a:xfrm>
        </p:spPr>
        <p:txBody>
          <a:bodyPr/>
          <a:lstStyle/>
          <a:p>
            <a:pPr>
              <a:buNone/>
            </a:pPr>
            <a:r>
              <a:rPr lang="it-IT" dirty="0" smtClean="0"/>
              <a:t>	</a:t>
            </a:r>
          </a:p>
          <a:p>
            <a:pPr>
              <a:buNone/>
            </a:pPr>
            <a:r>
              <a:rPr lang="it-IT" dirty="0" smtClean="0">
                <a:latin typeface="+mj-lt"/>
              </a:rPr>
              <a:t>	</a:t>
            </a:r>
            <a:r>
              <a:rPr lang="it-IT" sz="2000" dirty="0" smtClean="0">
                <a:latin typeface="+mj-lt"/>
              </a:rPr>
              <a:t>Il maggiore di età e il minore emancipato, i quali si trovano in condizioni di abituale infermità di mente che li rende incapaci di provvedere ai propri interessi, sono interdetti quando ciò è necessario per assicurare la loro adeguata protezione.</a:t>
            </a:r>
            <a:endParaRPr lang="it-IT" sz="2000" dirty="0">
              <a:latin typeface="+mj-lt"/>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124744"/>
            <a:ext cx="8229600" cy="1066800"/>
          </a:xfrm>
        </p:spPr>
        <p:txBody>
          <a:bodyPr>
            <a:noAutofit/>
          </a:bodyPr>
          <a:lstStyle/>
          <a:p>
            <a:r>
              <a:rPr lang="it-IT" sz="2400" b="1" dirty="0" smtClean="0">
                <a:solidFill>
                  <a:schemeClr val="accent6">
                    <a:lumMod val="50000"/>
                  </a:schemeClr>
                </a:solidFill>
              </a:rPr>
              <a:t>Art. 415, codice civile:</a:t>
            </a:r>
            <a:br>
              <a:rPr lang="it-IT" sz="2400" b="1" dirty="0" smtClean="0">
                <a:solidFill>
                  <a:schemeClr val="accent6">
                    <a:lumMod val="50000"/>
                  </a:schemeClr>
                </a:solidFill>
              </a:rPr>
            </a:br>
            <a:r>
              <a:rPr lang="it-IT" sz="2400" b="1" dirty="0" smtClean="0">
                <a:solidFill>
                  <a:schemeClr val="accent6">
                    <a:lumMod val="50000"/>
                  </a:schemeClr>
                </a:solidFill>
              </a:rPr>
              <a:t>Persone che possono essere inabilitate</a:t>
            </a:r>
            <a:endParaRPr lang="it-IT" sz="2400" dirty="0">
              <a:solidFill>
                <a:schemeClr val="accent6">
                  <a:lumMod val="50000"/>
                </a:schemeClr>
              </a:solidFill>
            </a:endParaRPr>
          </a:p>
        </p:txBody>
      </p:sp>
      <p:sp>
        <p:nvSpPr>
          <p:cNvPr id="3" name="Segnaposto contenuto 2"/>
          <p:cNvSpPr>
            <a:spLocks noGrp="1"/>
          </p:cNvSpPr>
          <p:nvPr>
            <p:ph idx="1"/>
          </p:nvPr>
        </p:nvSpPr>
        <p:spPr>
          <a:xfrm>
            <a:off x="395536" y="2420888"/>
            <a:ext cx="7848872" cy="3456384"/>
          </a:xfrm>
        </p:spPr>
        <p:txBody>
          <a:bodyPr>
            <a:normAutofit fontScale="70000" lnSpcReduction="20000"/>
          </a:bodyPr>
          <a:lstStyle/>
          <a:p>
            <a:pPr>
              <a:buNone/>
            </a:pPr>
            <a:r>
              <a:rPr lang="it-IT" dirty="0" smtClean="0"/>
              <a:t>	</a:t>
            </a:r>
          </a:p>
          <a:p>
            <a:pPr>
              <a:buNone/>
            </a:pPr>
            <a:r>
              <a:rPr lang="it-IT" sz="2600" dirty="0">
                <a:latin typeface="+mj-lt"/>
              </a:rPr>
              <a:t>	</a:t>
            </a:r>
            <a:endParaRPr lang="it-IT" sz="2600" dirty="0" smtClean="0">
              <a:latin typeface="+mj-lt"/>
            </a:endParaRPr>
          </a:p>
          <a:p>
            <a:pPr>
              <a:buNone/>
            </a:pPr>
            <a:r>
              <a:rPr lang="it-IT" sz="2600" dirty="0">
                <a:latin typeface="+mj-lt"/>
              </a:rPr>
              <a:t>	</a:t>
            </a:r>
            <a:r>
              <a:rPr lang="it-IT" sz="2600" dirty="0" smtClean="0">
                <a:latin typeface="+mj-lt"/>
              </a:rPr>
              <a:t>Il maggiore di età infermo di mente, lo stato del quale non è talmente grave da far luogo all'interdizione, può essere inabilitato.</a:t>
            </a:r>
          </a:p>
          <a:p>
            <a:pPr>
              <a:buNone/>
            </a:pPr>
            <a:r>
              <a:rPr lang="it-IT" sz="2600" dirty="0" smtClean="0">
                <a:latin typeface="+mj-lt"/>
              </a:rPr>
              <a:t>	Possono anche essere inabilitati coloro che, per prodigalità o per abuso abituale di bevande alcoliche o di stupefacenti, espongono sé o la loro famiglia a gravi pregiudizi economici.</a:t>
            </a:r>
          </a:p>
          <a:p>
            <a:pPr>
              <a:buNone/>
            </a:pPr>
            <a:r>
              <a:rPr lang="it-IT" sz="2600" dirty="0" smtClean="0">
                <a:latin typeface="+mj-lt"/>
              </a:rPr>
              <a:t>	Possono infine essere inabilitati il sordo e il cieco dalla nascita o dalla prima infanzia, se non hanno ricevuto un'educazione sufficiente, salva l'applicazione dell'articolo 414 quando risulta che essi sono del tutto incapaci di provvedere ai propri interessi.</a:t>
            </a:r>
          </a:p>
          <a:p>
            <a:endParaRPr lang="it-IT"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836712"/>
            <a:ext cx="8136904" cy="1512168"/>
          </a:xfrm>
        </p:spPr>
        <p:txBody>
          <a:bodyPr>
            <a:normAutofit fontScale="90000"/>
          </a:bodyPr>
          <a:lstStyle/>
          <a:p>
            <a:r>
              <a:rPr lang="it-IT" dirty="0" smtClean="0"/>
              <a:t/>
            </a:r>
            <a:br>
              <a:rPr lang="it-IT" dirty="0" smtClean="0"/>
            </a:br>
            <a:r>
              <a:rPr lang="it-IT" dirty="0" smtClean="0"/>
              <a:t/>
            </a:r>
            <a:br>
              <a:rPr lang="it-IT" dirty="0" smtClean="0"/>
            </a:br>
            <a:r>
              <a:rPr lang="it-IT"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Beneficiari dell'Amministrazione di Sostegno:</a:t>
            </a:r>
            <a:r>
              <a:rPr lang="it-IT" dirty="0" smtClean="0"/>
              <a:t/>
            </a:r>
            <a:br>
              <a:rPr lang="it-IT" dirty="0" smtClean="0"/>
            </a:br>
            <a:endParaRPr lang="it-IT" dirty="0"/>
          </a:p>
        </p:txBody>
      </p:sp>
      <p:sp>
        <p:nvSpPr>
          <p:cNvPr id="3" name="Segnaposto contenuto 2"/>
          <p:cNvSpPr>
            <a:spLocks noGrp="1"/>
          </p:cNvSpPr>
          <p:nvPr>
            <p:ph idx="1"/>
          </p:nvPr>
        </p:nvSpPr>
        <p:spPr>
          <a:xfrm>
            <a:off x="539552" y="2492896"/>
            <a:ext cx="7848872" cy="3312368"/>
          </a:xfrm>
        </p:spPr>
        <p:txBody>
          <a:bodyPr>
            <a:normAutofit/>
          </a:bodyPr>
          <a:lstStyle/>
          <a:p>
            <a:pPr>
              <a:buNone/>
            </a:pPr>
            <a:r>
              <a:rPr lang="it-IT" dirty="0" smtClean="0"/>
              <a:t/>
            </a:r>
            <a:br>
              <a:rPr lang="it-IT" dirty="0" smtClean="0"/>
            </a:br>
            <a:endParaRPr lang="it-IT" dirty="0" smtClean="0"/>
          </a:p>
          <a:p>
            <a:pPr>
              <a:buNone/>
            </a:pPr>
            <a:r>
              <a:rPr lang="it-IT" dirty="0">
                <a:latin typeface="+mj-lt"/>
              </a:rPr>
              <a:t>	</a:t>
            </a:r>
            <a:r>
              <a:rPr lang="it-IT" sz="2000" dirty="0" smtClean="0">
                <a:latin typeface="+mj-lt"/>
              </a:rPr>
              <a:t>Art. 404 c.c.</a:t>
            </a:r>
            <a:br>
              <a:rPr lang="it-IT" sz="2000" dirty="0" smtClean="0">
                <a:latin typeface="+mj-lt"/>
              </a:rPr>
            </a:br>
            <a:r>
              <a:rPr lang="it-IT" sz="2000" dirty="0" smtClean="0">
                <a:latin typeface="+mj-lt"/>
              </a:rPr>
              <a:t/>
            </a:r>
            <a:br>
              <a:rPr lang="it-IT" sz="2000" dirty="0" smtClean="0">
                <a:latin typeface="+mj-lt"/>
              </a:rPr>
            </a:br>
            <a:r>
              <a:rPr lang="it-IT" sz="2000" dirty="0" smtClean="0">
                <a:latin typeface="+mj-lt"/>
              </a:rPr>
              <a:t>La persona che, per effetto di una infermità ovvero di una menomazione fisica o psichica, si trova nell'impossibilità, anche parziale o temporanea, di provvedere ai propri interessi, </a:t>
            </a:r>
            <a:r>
              <a:rPr lang="it-IT" sz="2000" b="1" u="sng" dirty="0" smtClean="0">
                <a:latin typeface="+mj-lt"/>
              </a:rPr>
              <a:t>può</a:t>
            </a:r>
            <a:r>
              <a:rPr lang="it-IT" sz="2000" dirty="0" smtClean="0">
                <a:latin typeface="+mj-lt"/>
              </a:rPr>
              <a:t> essere assistita da un amministratore di sostegno.</a:t>
            </a:r>
            <a:endParaRPr lang="it-IT" sz="2000" dirty="0">
              <a:latin typeface="+mj-lt"/>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5192" y="1196752"/>
            <a:ext cx="8229600" cy="1143000"/>
          </a:xfrm>
        </p:spPr>
        <p:txBody>
          <a:bodyPr>
            <a:normAutofit fontScale="90000"/>
          </a:bodyPr>
          <a:lstStyle/>
          <a:p>
            <a:r>
              <a:rPr lang="it-IT" sz="3300" dirty="0" smtClean="0"/>
              <a:t/>
            </a:r>
            <a:br>
              <a:rPr lang="it-IT" sz="3300" dirty="0" smtClean="0"/>
            </a:br>
            <a:r>
              <a:rPr lang="it-IT"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 persone legittimate a proporre il ricorso per la nomina dell'Amministratore di Sostegno (art. 406 c.c.) :</a:t>
            </a:r>
            <a:br>
              <a:rPr lang="it-IT"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it-IT"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251520" y="2361559"/>
            <a:ext cx="8229600" cy="4525963"/>
          </a:xfrm>
        </p:spPr>
        <p:txBody>
          <a:bodyPr>
            <a:normAutofit/>
          </a:bodyPr>
          <a:lstStyle/>
          <a:p>
            <a:pPr>
              <a:buNone/>
            </a:pPr>
            <a:r>
              <a:rPr lang="it-IT" dirty="0" smtClean="0"/>
              <a:t/>
            </a:r>
            <a:br>
              <a:rPr lang="it-IT" dirty="0" smtClean="0"/>
            </a:br>
            <a:r>
              <a:rPr lang="it-IT" dirty="0" smtClean="0"/>
              <a:t>• la persona potenzialmente beneficiaria dell’assistenza (anche se minore, interdetto o inabilitato). Costui può richiedere la nomina di un Amministratore di Sostegno per far fronte a situazioni contingenti, ma anche con riferimento alla previsione di una futura condizione di incapacità;</a:t>
            </a:r>
            <a:br>
              <a:rPr lang="it-IT" dirty="0" smtClean="0"/>
            </a:br>
            <a:r>
              <a:rPr lang="it-IT" dirty="0" smtClean="0"/>
              <a:t>• il coniuge;</a:t>
            </a:r>
            <a:br>
              <a:rPr lang="it-IT" dirty="0" smtClean="0"/>
            </a:br>
            <a:r>
              <a:rPr lang="it-IT" dirty="0" smtClean="0"/>
              <a:t>• la persona stabilmente convivente;</a:t>
            </a:r>
            <a:br>
              <a:rPr lang="it-IT" dirty="0" smtClean="0"/>
            </a:br>
            <a:r>
              <a:rPr lang="it-IT" dirty="0" smtClean="0"/>
              <a:t>• i parenti entro il quarto grado;</a:t>
            </a:r>
            <a:br>
              <a:rPr lang="it-IT" dirty="0" smtClean="0"/>
            </a:br>
            <a:r>
              <a:rPr lang="it-IT" dirty="0" smtClean="0"/>
              <a:t>• gli affini entro il secondo grado;</a:t>
            </a:r>
            <a:br>
              <a:rPr lang="it-IT" dirty="0" smtClean="0"/>
            </a:br>
            <a:r>
              <a:rPr lang="it-IT" dirty="0" smtClean="0"/>
              <a:t>• il tutore o il curatore congiuntamente all’istanza di revoca dell’interdizione o inabilitazione;</a:t>
            </a:r>
            <a:br>
              <a:rPr lang="it-IT" dirty="0" smtClean="0"/>
            </a:br>
            <a:r>
              <a:rPr lang="it-IT" dirty="0" smtClean="0"/>
              <a:t>• il Pubblico Ministero;</a:t>
            </a:r>
            <a:br>
              <a:rPr lang="it-IT" dirty="0" smtClean="0"/>
            </a:br>
            <a:r>
              <a:rPr lang="it-IT" dirty="0" smtClean="0"/>
              <a:t/>
            </a:r>
            <a:br>
              <a:rPr lang="it-IT" dirty="0" smtClean="0"/>
            </a:br>
            <a:endParaRPr lang="it-IT"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1268760"/>
            <a:ext cx="7632848" cy="3046988"/>
          </a:xfrm>
          <a:prstGeom prst="rect">
            <a:avLst/>
          </a:prstGeom>
        </p:spPr>
        <p:txBody>
          <a:bodyPr wrap="square">
            <a:spAutoFit/>
          </a:bodyPr>
          <a:lstStyle/>
          <a:p>
            <a:endParaRPr lang="it-IT" sz="2400" dirty="0" smtClean="0"/>
          </a:p>
          <a:p>
            <a:r>
              <a:rPr lang="it-IT" sz="2400" dirty="0" smtClean="0"/>
              <a:t>• </a:t>
            </a:r>
            <a:r>
              <a:rPr lang="it-IT" sz="2400" dirty="0" smtClean="0">
                <a:latin typeface="+mj-lt"/>
              </a:rPr>
              <a:t>I Responsabili dei Servizi Sanitari e Sociali impegnati nella cura e assistenza della persona i quali, nel momento in cui siano a conoscenza di </a:t>
            </a:r>
            <a:r>
              <a:rPr lang="it-IT" sz="2400" b="1" dirty="0" smtClean="0">
                <a:latin typeface="+mj-lt"/>
              </a:rPr>
              <a:t>situazioni che rendano opportuna </a:t>
            </a:r>
            <a:r>
              <a:rPr lang="it-IT" sz="2400" dirty="0" smtClean="0">
                <a:latin typeface="+mj-lt"/>
              </a:rPr>
              <a:t>l’apertura del procedimento di nomina di un Amministratore di Sostegno, </a:t>
            </a:r>
            <a:r>
              <a:rPr lang="it-IT" sz="2400" b="1" dirty="0" smtClean="0">
                <a:latin typeface="+mj-lt"/>
              </a:rPr>
              <a:t>sono tenuti</a:t>
            </a:r>
            <a:r>
              <a:rPr lang="it-IT" sz="2400" dirty="0" smtClean="0">
                <a:latin typeface="+mj-lt"/>
              </a:rPr>
              <a:t> a proporre il ricorso al Giudice Tutelare o a fornire comunque notizia della situazione al Pubblico Ministero.</a:t>
            </a:r>
            <a:endParaRPr lang="it-IT" sz="2400" dirty="0">
              <a:latin typeface="+mj-lt"/>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836712"/>
            <a:ext cx="8229600" cy="1143000"/>
          </a:xfrm>
        </p:spPr>
        <p:txBody>
          <a:bodyPr>
            <a:normAutofit fontScale="90000"/>
          </a:bodyPr>
          <a:lstStyle/>
          <a:p>
            <a:r>
              <a:rPr lang="it-IT" sz="3200" dirty="0" smtClean="0"/>
              <a:t/>
            </a:r>
            <a:br>
              <a:rPr lang="it-IT" sz="3200" dirty="0" smtClean="0"/>
            </a:br>
            <a:r>
              <a:rPr lang="it-IT" sz="3200" dirty="0" smtClean="0"/>
              <a:t/>
            </a:r>
            <a:br>
              <a:rPr lang="it-IT" sz="3200" dirty="0" smtClean="0"/>
            </a:br>
            <a:r>
              <a:rPr lang="it-IT"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L'assistenza di un avvocato per l'attivazione</a:t>
            </a:r>
            <a:br>
              <a:rPr lang="it-IT"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it-IT"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dell'Amministrazione di Sostegno è necessaria</a:t>
            </a:r>
            <a:r>
              <a:rPr lang="it-IT"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br>
              <a:rPr lang="it-IT"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it-IT" sz="3100" dirty="0" smtClean="0"/>
              <a:t/>
            </a:r>
            <a:br>
              <a:rPr lang="it-IT" sz="3100" dirty="0" smtClean="0"/>
            </a:br>
            <a:endParaRPr lang="it-IT" sz="3100" dirty="0"/>
          </a:p>
        </p:txBody>
      </p:sp>
      <p:sp>
        <p:nvSpPr>
          <p:cNvPr id="3" name="Segnaposto contenuto 2"/>
          <p:cNvSpPr>
            <a:spLocks noGrp="1"/>
          </p:cNvSpPr>
          <p:nvPr>
            <p:ph idx="1"/>
          </p:nvPr>
        </p:nvSpPr>
        <p:spPr>
          <a:xfrm>
            <a:off x="251520" y="2492896"/>
            <a:ext cx="8445624" cy="4669979"/>
          </a:xfrm>
        </p:spPr>
        <p:txBody>
          <a:bodyPr>
            <a:normAutofit/>
          </a:bodyPr>
          <a:lstStyle/>
          <a:p>
            <a:pPr>
              <a:buNone/>
            </a:pPr>
            <a:r>
              <a:rPr lang="it-IT" dirty="0" smtClean="0"/>
              <a:t>	</a:t>
            </a:r>
            <a:r>
              <a:rPr lang="it-IT" sz="2000" dirty="0" smtClean="0">
                <a:latin typeface="+mj-lt"/>
              </a:rPr>
              <a:t>Il procedimento per l’apertura dell’Amministrazione di Sostegno è attivabile, e può svolgersi, senza obbligo di essere assistiti da un avvocato.</a:t>
            </a:r>
            <a:br>
              <a:rPr lang="it-IT" sz="2000" dirty="0" smtClean="0">
                <a:latin typeface="+mj-lt"/>
              </a:rPr>
            </a:br>
            <a:r>
              <a:rPr lang="it-IT" sz="2000" dirty="0" smtClean="0">
                <a:latin typeface="+mj-lt"/>
              </a:rPr>
              <a:t>Questo principio è vero fino a quando non emerga, nel corso del procedimento, la necessità di assumere provvedimenti in grado di incidere sui "diritti fondamentali" della persona. Qualora ciò avvenga, il Giudice Tutelare potrà stabilire un termine entro cui l’interessato dovrà provvedere a nominarsi un difensore.</a:t>
            </a:r>
            <a:endParaRPr lang="it-IT" sz="2000" dirty="0">
              <a:latin typeface="+mj-lt"/>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268760"/>
            <a:ext cx="8229600" cy="1143000"/>
          </a:xfrm>
        </p:spPr>
        <p:txBody>
          <a:bodyPr>
            <a:norm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Il procedimento di nomina dell'Amministratore di Sostegno</a:t>
            </a:r>
            <a:endParaRPr lang="it-IT"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333872" y="2204864"/>
            <a:ext cx="8229600" cy="4065315"/>
          </a:xfrm>
        </p:spPr>
        <p:txBody>
          <a:bodyPr>
            <a:normAutofit lnSpcReduction="10000"/>
          </a:bodyPr>
          <a:lstStyle/>
          <a:p>
            <a:pPr>
              <a:buNone/>
            </a:pPr>
            <a:r>
              <a:rPr lang="it-IT" dirty="0" smtClean="0"/>
              <a:t/>
            </a:r>
            <a:br>
              <a:rPr lang="it-IT" dirty="0" smtClean="0"/>
            </a:br>
            <a:r>
              <a:rPr lang="it-IT" dirty="0" smtClean="0"/>
              <a:t/>
            </a:r>
            <a:br>
              <a:rPr lang="it-IT" dirty="0" smtClean="0"/>
            </a:br>
            <a:r>
              <a:rPr lang="it-IT" dirty="0" smtClean="0">
                <a:latin typeface="+mj-lt"/>
              </a:rPr>
              <a:t>Il ricorso (art. 407 c.c.)</a:t>
            </a:r>
            <a:br>
              <a:rPr lang="it-IT" dirty="0" smtClean="0">
                <a:latin typeface="+mj-lt"/>
              </a:rPr>
            </a:br>
            <a:r>
              <a:rPr lang="it-IT" dirty="0" smtClean="0">
                <a:latin typeface="+mj-lt"/>
              </a:rPr>
              <a:t/>
            </a:r>
            <a:br>
              <a:rPr lang="it-IT" dirty="0" smtClean="0">
                <a:latin typeface="+mj-lt"/>
              </a:rPr>
            </a:br>
            <a:r>
              <a:rPr lang="it-IT" dirty="0" smtClean="0">
                <a:latin typeface="+mj-lt"/>
              </a:rPr>
              <a:t>Il ricorso deve indicare:</a:t>
            </a:r>
            <a:br>
              <a:rPr lang="it-IT" dirty="0" smtClean="0">
                <a:latin typeface="+mj-lt"/>
              </a:rPr>
            </a:br>
            <a:r>
              <a:rPr lang="it-IT" dirty="0" smtClean="0">
                <a:latin typeface="+mj-lt"/>
              </a:rPr>
              <a:t>• le generalità del beneficiario;</a:t>
            </a:r>
            <a:br>
              <a:rPr lang="it-IT" dirty="0" smtClean="0">
                <a:latin typeface="+mj-lt"/>
              </a:rPr>
            </a:br>
            <a:r>
              <a:rPr lang="it-IT" dirty="0" smtClean="0">
                <a:latin typeface="+mj-lt"/>
              </a:rPr>
              <a:t>• la sua dimora abituale;</a:t>
            </a:r>
            <a:br>
              <a:rPr lang="it-IT" dirty="0" smtClean="0">
                <a:latin typeface="+mj-lt"/>
              </a:rPr>
            </a:br>
            <a:r>
              <a:rPr lang="it-IT" dirty="0" smtClean="0">
                <a:latin typeface="+mj-lt"/>
              </a:rPr>
              <a:t>• le ragioni per cui si richiede la nomina dell’Amministratore di Sostegno;</a:t>
            </a:r>
            <a:br>
              <a:rPr lang="it-IT" dirty="0" smtClean="0">
                <a:latin typeface="+mj-lt"/>
              </a:rPr>
            </a:br>
            <a:r>
              <a:rPr lang="it-IT" dirty="0" smtClean="0">
                <a:latin typeface="+mj-lt"/>
              </a:rPr>
              <a:t>• il nominativo e il domicilio, se conosciuti dal ricorrente, del coniuge, dei discendenti, degli ascendenti, dei fratelli e dei conviventi del beneficiario.</a:t>
            </a:r>
          </a:p>
          <a:p>
            <a:pPr>
              <a:buNone/>
            </a:pPr>
            <a:r>
              <a:rPr lang="it-IT" dirty="0">
                <a:latin typeface="+mj-lt"/>
              </a:rPr>
              <a:t>	</a:t>
            </a:r>
            <a:endParaRPr lang="it-IT" dirty="0" smtClean="0">
              <a:latin typeface="+mj-lt"/>
            </a:endParaRPr>
          </a:p>
          <a:p>
            <a:pPr>
              <a:buNone/>
            </a:pPr>
            <a:r>
              <a:rPr lang="it-IT" dirty="0" smtClean="0">
                <a:latin typeface="+mj-lt"/>
              </a:rPr>
              <a:t>	DOCUMENTAZIONE- ONERI</a:t>
            </a:r>
            <a:br>
              <a:rPr lang="it-IT" dirty="0" smtClean="0">
                <a:latin typeface="+mj-lt"/>
              </a:rPr>
            </a:br>
            <a:endParaRPr lang="it-IT" dirty="0">
              <a:latin typeface="+mj-lt"/>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8682" y="836712"/>
            <a:ext cx="8219256" cy="1210146"/>
          </a:xfrm>
        </p:spPr>
        <p:txBody>
          <a:bodyPr>
            <a:normAutofit/>
          </a:bodyPr>
          <a:lstStyle/>
          <a:p>
            <a:r>
              <a:rPr lang="it-IT"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L'udienza</a:t>
            </a:r>
            <a:endParaRPr lang="it-IT"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348682" y="2564905"/>
            <a:ext cx="8219255" cy="3175124"/>
          </a:xfrm>
        </p:spPr>
        <p:txBody>
          <a:bodyPr>
            <a:normAutofit/>
          </a:bodyPr>
          <a:lstStyle/>
          <a:p>
            <a:pPr>
              <a:buNone/>
            </a:pPr>
            <a:r>
              <a:rPr lang="it-IT" dirty="0" smtClean="0"/>
              <a:t/>
            </a:r>
            <a:br>
              <a:rPr lang="it-IT" dirty="0" smtClean="0"/>
            </a:br>
            <a:r>
              <a:rPr lang="it-IT" sz="2000" dirty="0" smtClean="0">
                <a:latin typeface="+mj-lt"/>
              </a:rPr>
              <a:t>Il Giudice Tutelare fissa il giorno e l'ora dell'udienza con decreto. Successivamente, il ricorrente dovrà notificare una copia del ricorso unitamente al provvedimento di fissazione dell'udienza al potenziale beneficiario dell'Amministrazione di Sostegno e alle altre persone eventualmente indicate dal Giudice Tutelare</a:t>
            </a:r>
            <a:r>
              <a:rPr lang="it-IT" sz="2000" dirty="0" smtClean="0"/>
              <a:t>.</a:t>
            </a:r>
            <a:br>
              <a:rPr lang="it-IT" sz="2000" dirty="0" smtClean="0"/>
            </a:br>
            <a:endParaRPr lang="it-IT" sz="2000"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52368"/>
            <a:ext cx="8229600" cy="1143000"/>
          </a:xfrm>
        </p:spPr>
        <p:txBody>
          <a:bodyPr/>
          <a:lstStyle/>
          <a:p>
            <a:r>
              <a:rPr lang="it-IT"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Il decreto (art. 405 c.c.)</a:t>
            </a:r>
            <a:endParaRPr lang="it-IT"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395536" y="2095368"/>
            <a:ext cx="8229600" cy="4525963"/>
          </a:xfrm>
        </p:spPr>
        <p:txBody>
          <a:bodyPr>
            <a:normAutofit fontScale="62500" lnSpcReduction="20000"/>
          </a:bodyPr>
          <a:lstStyle/>
          <a:p>
            <a:pPr>
              <a:buNone/>
            </a:pPr>
            <a:r>
              <a:rPr lang="it-IT" dirty="0" smtClean="0"/>
              <a:t/>
            </a:r>
            <a:br>
              <a:rPr lang="it-IT" dirty="0" smtClean="0"/>
            </a:br>
            <a:r>
              <a:rPr lang="it-IT" sz="3800" dirty="0" smtClean="0">
                <a:latin typeface="+mj-lt"/>
              </a:rPr>
              <a:t/>
            </a:r>
            <a:br>
              <a:rPr lang="it-IT" sz="3800" dirty="0" smtClean="0">
                <a:latin typeface="+mj-lt"/>
              </a:rPr>
            </a:br>
            <a:r>
              <a:rPr lang="it-IT" sz="3800" dirty="0" smtClean="0">
                <a:latin typeface="+mj-lt"/>
              </a:rPr>
              <a:t>Il Giudice Tutelare provvede entro sessanta giorni dalla data di presentazione del ricorso con decreto.</a:t>
            </a:r>
            <a:br>
              <a:rPr lang="it-IT" sz="3800" dirty="0" smtClean="0">
                <a:latin typeface="+mj-lt"/>
              </a:rPr>
            </a:br>
            <a:r>
              <a:rPr lang="it-IT" sz="3800" dirty="0" smtClean="0">
                <a:latin typeface="+mj-lt"/>
              </a:rPr>
              <a:t>Il decreto è immediatamente esecutivo e stabilisce per quali atti il beneficiario viene sostituito o assistito dall’Amministratore di Sostegno. </a:t>
            </a:r>
            <a:br>
              <a:rPr lang="it-IT" sz="3800" dirty="0" smtClean="0">
                <a:latin typeface="+mj-lt"/>
              </a:rPr>
            </a:br>
            <a:r>
              <a:rPr lang="it-IT" sz="3800" dirty="0" smtClean="0">
                <a:latin typeface="+mj-lt"/>
              </a:rPr>
              <a:t>Il decreto contiene anche le indicazioni all'Amministratore di Sostegno circa i limiti di spesa entro cui si deve mantenere e la periodicità con cui deve relazionare con il Giudice Tutelare.</a:t>
            </a:r>
            <a:br>
              <a:rPr lang="it-IT" sz="3800" dirty="0" smtClean="0">
                <a:latin typeface="+mj-lt"/>
              </a:rPr>
            </a:br>
            <a:r>
              <a:rPr lang="it-IT" sz="3800" dirty="0" smtClean="0">
                <a:latin typeface="+mj-lt"/>
              </a:rPr>
              <a:t>L'incarico può essere a tempo indeterminato o di durata definita che, in tal caso, dovrà essere specificata nel decreto.</a:t>
            </a:r>
            <a:endParaRPr lang="it-IT" sz="3800" dirty="0">
              <a:latin typeface="+mj-l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5880" y="836712"/>
            <a:ext cx="8280920" cy="1512168"/>
          </a:xfrm>
        </p:spPr>
        <p:txBody>
          <a:bodyPr>
            <a:normAutofit/>
          </a:bodyPr>
          <a:lstStyle/>
          <a:p>
            <a:r>
              <a:rPr lang="it-IT"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 3, COMMA 3, Costituzione della Repubblica italiana:</a:t>
            </a:r>
            <a:endParaRPr lang="it-IT"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xfrm>
            <a:off x="251520" y="2348880"/>
            <a:ext cx="8003232" cy="3777283"/>
          </a:xfrm>
        </p:spPr>
        <p:txBody>
          <a:bodyPr>
            <a:normAutofit/>
          </a:bodyPr>
          <a:lstStyle/>
          <a:p>
            <a:pPr>
              <a:buNone/>
            </a:pPr>
            <a:r>
              <a:rPr lang="it-IT" dirty="0" smtClean="0"/>
              <a:t>  </a:t>
            </a:r>
          </a:p>
          <a:p>
            <a:pPr>
              <a:buNone/>
            </a:pPr>
            <a:r>
              <a:rPr lang="it-IT" dirty="0" smtClean="0"/>
              <a:t> </a:t>
            </a:r>
          </a:p>
          <a:p>
            <a:pPr>
              <a:buNone/>
            </a:pPr>
            <a:r>
              <a:rPr lang="it-IT" dirty="0" smtClean="0">
                <a:latin typeface="+mj-lt"/>
              </a:rPr>
              <a:t>	</a:t>
            </a:r>
            <a:r>
              <a:rPr lang="it-IT" sz="2400" dirty="0">
                <a:latin typeface="+mj-lt"/>
              </a:rPr>
              <a:t>E` compito della Repubblica rimuovere gli ostacoli di ordine economico e sociale, che, limitando di fatto la libertà e l'eguaglianza dei cittadini, impediscono il pieno sviluppo della persona umana e l'effettiva partecipazione di tutti i lavoratori all'organizzazione politica, economica e sociale del Paese.</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556792"/>
            <a:ext cx="7200800" cy="3046988"/>
          </a:xfrm>
          <a:prstGeom prst="rect">
            <a:avLst/>
          </a:prstGeom>
        </p:spPr>
        <p:txBody>
          <a:bodyPr wrap="square">
            <a:spAutoFit/>
          </a:bodyPr>
          <a:lstStyle/>
          <a:p>
            <a:endParaRPr lang="it-IT" sz="2400" dirty="0" smtClean="0">
              <a:latin typeface="+mj-lt"/>
            </a:endParaRPr>
          </a:p>
          <a:p>
            <a:r>
              <a:rPr lang="it-IT" sz="2400" dirty="0" smtClean="0">
                <a:latin typeface="+mj-lt"/>
              </a:rPr>
              <a:t>Qualora il Giudice Tutelare ravvisi condizioni di necessità, </a:t>
            </a:r>
            <a:r>
              <a:rPr lang="it-IT" sz="2400" b="1" dirty="0" smtClean="0">
                <a:latin typeface="+mj-lt"/>
              </a:rPr>
              <a:t>può adottare d'ufficio provvedimenti urgenti </a:t>
            </a:r>
            <a:r>
              <a:rPr lang="it-IT" sz="2400" dirty="0" smtClean="0">
                <a:latin typeface="+mj-lt"/>
              </a:rPr>
              <a:t>per la cura della persona interessata o per la conservazione del suo patrimonio. Può anche nominare un </a:t>
            </a:r>
            <a:r>
              <a:rPr lang="it-IT" sz="2400" b="1" dirty="0" smtClean="0">
                <a:latin typeface="+mj-lt"/>
              </a:rPr>
              <a:t>Amministratore di Sostegno provvisorio </a:t>
            </a:r>
            <a:r>
              <a:rPr lang="it-IT" sz="2400" dirty="0" smtClean="0">
                <a:latin typeface="+mj-lt"/>
              </a:rPr>
              <a:t>con indicazione degli specifici atti da compiere.</a:t>
            </a:r>
            <a:br>
              <a:rPr lang="it-IT" sz="2400" dirty="0" smtClean="0">
                <a:latin typeface="+mj-lt"/>
              </a:rPr>
            </a:br>
            <a:endParaRPr lang="it-IT" sz="2400" dirty="0">
              <a:latin typeface="+mj-lt"/>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720840"/>
            <a:ext cx="7704856" cy="3416320"/>
          </a:xfrm>
          <a:prstGeom prst="rect">
            <a:avLst/>
          </a:prstGeom>
        </p:spPr>
        <p:txBody>
          <a:bodyPr wrap="square">
            <a:spAutoFit/>
          </a:bodyPr>
          <a:lstStyle/>
          <a:p>
            <a:r>
              <a:rPr lang="it-IT" sz="2400" dirty="0" smtClean="0">
                <a:latin typeface="+mj-lt"/>
              </a:rPr>
              <a:t>Il decreto di apertura dell’Amministrazione di Sostegno (così come quello di chiusura) verrà annotato nell’apposito registro conservato presso l'Ufficio del Giudice Tutelare. Entro dieci giorni, verrà comunicato dal Tribunale all’Ufficiale dello Stato Civile che provvederà all’annotazione a margine dell’atto di nascita del beneficiario. L'annotazione verrà cancellata in caso di chiusura. Il decreto verrà inoltre iscritto nel casellario giudiziale.</a:t>
            </a:r>
            <a:endParaRPr lang="it-IT" sz="2400" dirty="0">
              <a:latin typeface="+mj-lt"/>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881336"/>
            <a:ext cx="8229600" cy="1143000"/>
          </a:xfrm>
        </p:spPr>
        <p:txBody>
          <a:bodyPr>
            <a:normAutofit/>
          </a:bodyPr>
          <a:lstStyle/>
          <a:p>
            <a:r>
              <a:rPr lang="it-IT"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Chi può diventare Amministratore di Sostegno (art. 408 c.c.)?</a:t>
            </a:r>
            <a:endParaRPr lang="it-IT"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395536" y="2348880"/>
            <a:ext cx="8373616" cy="4032448"/>
          </a:xfrm>
        </p:spPr>
        <p:txBody>
          <a:bodyPr>
            <a:normAutofit fontScale="55000" lnSpcReduction="20000"/>
          </a:bodyPr>
          <a:lstStyle/>
          <a:p>
            <a:pPr>
              <a:buNone/>
            </a:pPr>
            <a:r>
              <a:rPr lang="it-IT" dirty="0" smtClean="0"/>
              <a:t/>
            </a:r>
            <a:br>
              <a:rPr lang="it-IT" dirty="0" smtClean="0"/>
            </a:br>
            <a:r>
              <a:rPr lang="it-IT" dirty="0" smtClean="0"/>
              <a:t/>
            </a:r>
            <a:br>
              <a:rPr lang="it-IT" dirty="0" smtClean="0"/>
            </a:br>
            <a:r>
              <a:rPr lang="it-IT" sz="3600" dirty="0" smtClean="0">
                <a:latin typeface="+mj-lt"/>
              </a:rPr>
              <a:t>Generalmente, nel ricorso è indicato il nominativo di una persona individuata quale idonea a ricoprire il ruolo di Amministratore di Sostegno.</a:t>
            </a:r>
            <a:br>
              <a:rPr lang="it-IT" sz="3600" dirty="0" smtClean="0">
                <a:latin typeface="+mj-lt"/>
              </a:rPr>
            </a:br>
            <a:r>
              <a:rPr lang="it-IT" sz="3600" dirty="0" smtClean="0">
                <a:latin typeface="+mj-lt"/>
              </a:rPr>
              <a:t>Tuttavia, qualora ciò non avvenga, oppure quando il Giudice Tutelare ritenga non adatta la persona segnalata, viene seguito, nella scelta,  il seguente ordine di preferenza:</a:t>
            </a:r>
            <a:br>
              <a:rPr lang="it-IT" sz="3600" dirty="0" smtClean="0">
                <a:latin typeface="+mj-lt"/>
              </a:rPr>
            </a:br>
            <a:r>
              <a:rPr lang="it-IT" sz="3600" dirty="0" smtClean="0">
                <a:latin typeface="+mj-lt"/>
              </a:rPr>
              <a:t>• il coniuge non separato legalmente;</a:t>
            </a:r>
            <a:br>
              <a:rPr lang="it-IT" sz="3600" dirty="0" smtClean="0">
                <a:latin typeface="+mj-lt"/>
              </a:rPr>
            </a:br>
            <a:r>
              <a:rPr lang="it-IT" sz="3600" dirty="0" smtClean="0">
                <a:latin typeface="+mj-lt"/>
              </a:rPr>
              <a:t>• la persona stabilmente convivente;</a:t>
            </a:r>
            <a:br>
              <a:rPr lang="it-IT" sz="3600" dirty="0" smtClean="0">
                <a:latin typeface="+mj-lt"/>
              </a:rPr>
            </a:br>
            <a:r>
              <a:rPr lang="it-IT" sz="3600" dirty="0" smtClean="0">
                <a:latin typeface="+mj-lt"/>
              </a:rPr>
              <a:t>• il genitore;</a:t>
            </a:r>
            <a:br>
              <a:rPr lang="it-IT" sz="3600" dirty="0" smtClean="0">
                <a:latin typeface="+mj-lt"/>
              </a:rPr>
            </a:br>
            <a:r>
              <a:rPr lang="it-IT" sz="3600" dirty="0" smtClean="0">
                <a:latin typeface="+mj-lt"/>
              </a:rPr>
              <a:t>• il figlio;</a:t>
            </a:r>
            <a:br>
              <a:rPr lang="it-IT" sz="3600" dirty="0" smtClean="0">
                <a:latin typeface="+mj-lt"/>
              </a:rPr>
            </a:br>
            <a:r>
              <a:rPr lang="it-IT" sz="3600" dirty="0" smtClean="0">
                <a:latin typeface="+mj-lt"/>
              </a:rPr>
              <a:t>• il fratello;</a:t>
            </a:r>
            <a:br>
              <a:rPr lang="it-IT" sz="3600" dirty="0" smtClean="0">
                <a:latin typeface="+mj-lt"/>
              </a:rPr>
            </a:br>
            <a:r>
              <a:rPr lang="it-IT" sz="3600" dirty="0" smtClean="0">
                <a:latin typeface="+mj-lt"/>
              </a:rPr>
              <a:t>• il parente entro il quarto grado;</a:t>
            </a:r>
            <a:br>
              <a:rPr lang="it-IT" sz="3600" dirty="0" smtClean="0">
                <a:latin typeface="+mj-lt"/>
              </a:rPr>
            </a:br>
            <a:r>
              <a:rPr lang="it-IT" sz="3600" dirty="0" smtClean="0">
                <a:latin typeface="+mj-lt"/>
              </a:rPr>
              <a:t>• la persona designata anche mediante testamento dal genitore superstite</a:t>
            </a:r>
            <a:endParaRPr lang="it-IT" sz="3600" dirty="0">
              <a:latin typeface="+mj-lt"/>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412776"/>
            <a:ext cx="7848872" cy="4057714"/>
          </a:xfrm>
          <a:prstGeom prst="rect">
            <a:avLst/>
          </a:prstGeom>
        </p:spPr>
        <p:txBody>
          <a:bodyPr wrap="square">
            <a:spAutoFit/>
          </a:bodyPr>
          <a:lstStyle/>
          <a:p>
            <a:r>
              <a:rPr lang="it-IT" sz="2300" dirty="0" smtClean="0">
                <a:latin typeface="+mj-lt"/>
              </a:rPr>
              <a:t>Al di fuori delle ipotesi in cui la situazione personale o patrimoniale del beneficiario risulti particolarmente complessa e delicata - per cui il Giudice Tutelare può valutare opportuno la </a:t>
            </a:r>
            <a:r>
              <a:rPr lang="it-IT" sz="2300" b="1" dirty="0" smtClean="0">
                <a:latin typeface="+mj-lt"/>
              </a:rPr>
              <a:t>designazione di esperti </a:t>
            </a:r>
            <a:r>
              <a:rPr lang="it-IT" sz="2300" dirty="0" smtClean="0">
                <a:latin typeface="+mj-lt"/>
              </a:rPr>
              <a:t>- per diventare Amministratore di Sostegno </a:t>
            </a:r>
            <a:r>
              <a:rPr lang="it-IT" sz="2300" b="1" dirty="0" smtClean="0">
                <a:latin typeface="+mj-lt"/>
              </a:rPr>
              <a:t>non sono richieste particolari competenze tecniche.</a:t>
            </a:r>
            <a:br>
              <a:rPr lang="it-IT" sz="2300" b="1" dirty="0" smtClean="0">
                <a:latin typeface="+mj-lt"/>
              </a:rPr>
            </a:br>
            <a:r>
              <a:rPr lang="it-IT" sz="2300" dirty="0" smtClean="0">
                <a:latin typeface="+mj-lt"/>
              </a:rPr>
              <a:t>La nomina può inoltre ricadere su </a:t>
            </a:r>
            <a:r>
              <a:rPr lang="it-IT" sz="2300" b="1" dirty="0" smtClean="0">
                <a:latin typeface="+mj-lt"/>
              </a:rPr>
              <a:t>rappresentanti degli Enti Pubblici o volontari.</a:t>
            </a:r>
          </a:p>
          <a:p>
            <a:r>
              <a:rPr lang="it-IT" sz="2300" dirty="0" smtClean="0">
                <a:latin typeface="+mj-lt"/>
              </a:rPr>
              <a:t>Non è possibile per gli operatori dei servizi pubblici o privati che hanno in cura o in carico il beneficiario svolgere le funzioni di Amministratore di Sostegno.</a:t>
            </a:r>
            <a:endParaRPr lang="it-IT" sz="2300" dirty="0">
              <a:latin typeface="+mj-lt"/>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437305" y="1556792"/>
            <a:ext cx="6006903" cy="576064"/>
          </a:xfrm>
          <a:prstGeom prst="rect">
            <a:avLst/>
          </a:prstGeom>
        </p:spPr>
        <p:style>
          <a:lnRef idx="2">
            <a:schemeClr val="dk1"/>
          </a:lnRef>
          <a:fillRef idx="1">
            <a:schemeClr val="lt1"/>
          </a:fillRef>
          <a:effectRef idx="0">
            <a:schemeClr val="dk1"/>
          </a:effectRef>
          <a:fontRef idx="minor">
            <a:schemeClr val="dk1"/>
          </a:fontRef>
        </p:style>
      </p:pic>
      <p:sp>
        <p:nvSpPr>
          <p:cNvPr id="3" name="Rettangolo 2"/>
          <p:cNvSpPr/>
          <p:nvPr/>
        </p:nvSpPr>
        <p:spPr>
          <a:xfrm>
            <a:off x="395536" y="2852936"/>
            <a:ext cx="8496944"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lnSpc>
                <a:spcPct val="150000"/>
              </a:lnSpc>
              <a:spcBef>
                <a:spcPct val="20000"/>
              </a:spcBef>
            </a:pPr>
            <a:r>
              <a:rPr lang="it-IT" sz="2400" dirty="0">
                <a:solidFill>
                  <a:prstClr val="black"/>
                </a:solidFill>
                <a:latin typeface="Calibri"/>
              </a:rPr>
              <a:t>L’Amministratore di Sostegno, prima di assumere l’ufficio presta davanti al Giudice Tutelare giuramento di esercitarlo con fedeltà e diligenza.</a:t>
            </a:r>
          </a:p>
        </p:txBody>
      </p:sp>
    </p:spTree>
    <p:extLst>
      <p:ext uri="{BB962C8B-B14F-4D97-AF65-F5344CB8AC3E}">
        <p14:creationId xmlns:p14="http://schemas.microsoft.com/office/powerpoint/2010/main" val="2402055008"/>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303" y="989848"/>
            <a:ext cx="8229600" cy="1143000"/>
          </a:xfrm>
        </p:spPr>
        <p:txBody>
          <a:bodyPr>
            <a:normAutofit/>
          </a:bodyPr>
          <a:lstStyle/>
          <a:p>
            <a:r>
              <a:rPr lang="it-IT"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Effetti dell'Amministrazione di Sostegno e i doveri dell'Amministratore</a:t>
            </a:r>
            <a:endParaRPr lang="it-IT"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179513" y="2708920"/>
            <a:ext cx="8318390" cy="3031108"/>
          </a:xfrm>
        </p:spPr>
        <p:txBody>
          <a:bodyPr>
            <a:normAutofit fontScale="85000" lnSpcReduction="10000"/>
          </a:bodyPr>
          <a:lstStyle/>
          <a:p>
            <a:pPr>
              <a:buNone/>
            </a:pPr>
            <a:r>
              <a:rPr lang="it-IT" dirty="0" smtClean="0"/>
              <a:t/>
            </a:r>
            <a:br>
              <a:rPr lang="it-IT" dirty="0" smtClean="0"/>
            </a:br>
            <a:endParaRPr lang="it-IT" dirty="0" smtClean="0"/>
          </a:p>
          <a:p>
            <a:pPr>
              <a:buNone/>
            </a:pPr>
            <a:r>
              <a:rPr lang="it-IT" sz="2800" dirty="0">
                <a:latin typeface="+mj-lt"/>
              </a:rPr>
              <a:t>	</a:t>
            </a:r>
            <a:r>
              <a:rPr lang="it-IT" sz="2800" dirty="0" smtClean="0">
                <a:latin typeface="+mj-lt"/>
              </a:rPr>
              <a:t>In base all'art. 409 c.c., il beneficiario dell'Amministrazione di Sostegno </a:t>
            </a:r>
            <a:r>
              <a:rPr lang="it-IT" sz="2800" b="1" dirty="0" smtClean="0">
                <a:latin typeface="+mj-lt"/>
              </a:rPr>
              <a:t>conserva la capacità di agire per tutti gli atti che non richiedono la rappresentanza esclusiva o l'assistenza necessaria </a:t>
            </a:r>
            <a:r>
              <a:rPr lang="it-IT" sz="2800" dirty="0" smtClean="0">
                <a:latin typeface="+mj-lt"/>
              </a:rPr>
              <a:t>dell‘Amministratore di </a:t>
            </a:r>
            <a:r>
              <a:rPr lang="it-IT" sz="2800" dirty="0">
                <a:latin typeface="+mj-lt"/>
              </a:rPr>
              <a:t>S</a:t>
            </a:r>
            <a:r>
              <a:rPr lang="it-IT" sz="2800" dirty="0" smtClean="0">
                <a:latin typeface="+mj-lt"/>
              </a:rPr>
              <a:t>ostegno, </a:t>
            </a:r>
            <a:r>
              <a:rPr lang="it-IT" sz="2800" b="1" dirty="0" smtClean="0">
                <a:latin typeface="+mj-lt"/>
              </a:rPr>
              <a:t>potendo in ogni caso compiere gli atti necessari a soddisfare le esigenze della propria vita quotidiana.</a:t>
            </a:r>
            <a:endParaRPr lang="it-IT" sz="2800" b="1" dirty="0">
              <a:latin typeface="+mj-lt"/>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2132856"/>
            <a:ext cx="7704856"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it-IT" sz="2400" dirty="0" smtClean="0">
                <a:latin typeface="+mj-lt"/>
              </a:rPr>
              <a:t>In ogni caso, l'Amministratore di Sostegno deve svolgere i suoi compiti tenendo conto dei </a:t>
            </a:r>
            <a:r>
              <a:rPr lang="it-IT" sz="2400" b="1" dirty="0" smtClean="0">
                <a:latin typeface="+mj-lt"/>
              </a:rPr>
              <a:t>bisogni  e delle aspirazioni </a:t>
            </a:r>
            <a:r>
              <a:rPr lang="it-IT" sz="2400" dirty="0" smtClean="0">
                <a:latin typeface="+mj-lt"/>
              </a:rPr>
              <a:t>del beneficiario informando sempre quest'ultimo degli atti che devono essere compiuti in sua rappresentanza o assistenza o il Giudice Tutelare in caso di dissenso (art. 410 c.c.).</a:t>
            </a:r>
            <a:endParaRPr lang="it-IT" sz="2400" dirty="0">
              <a:latin typeface="+mj-lt"/>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412776"/>
            <a:ext cx="8064896" cy="2585323"/>
          </a:xfrm>
          <a:prstGeom prst="rect">
            <a:avLst/>
          </a:prstGeom>
        </p:spPr>
        <p:txBody>
          <a:bodyPr wrap="square">
            <a:spAutoFit/>
          </a:bodyPr>
          <a:lstStyle/>
          <a:p>
            <a:endParaRPr lang="it-IT" sz="2400" dirty="0" smtClean="0">
              <a:latin typeface="+mj-lt"/>
            </a:endParaRPr>
          </a:p>
          <a:p>
            <a:r>
              <a:rPr lang="it-IT" sz="2400" dirty="0" smtClean="0">
                <a:latin typeface="+mj-lt"/>
              </a:rPr>
              <a:t>L'Amministratore di Sostegno è tenuto a richiedere l'</a:t>
            </a:r>
            <a:r>
              <a:rPr lang="it-IT" sz="2400" b="1" dirty="0" smtClean="0">
                <a:latin typeface="+mj-lt"/>
              </a:rPr>
              <a:t>autorizzazione</a:t>
            </a:r>
            <a:r>
              <a:rPr lang="it-IT" sz="2400" dirty="0" smtClean="0">
                <a:latin typeface="+mj-lt"/>
              </a:rPr>
              <a:t> al Giudice Tutelare per gli atti che esulino dal suo incarico, gli atti che determinino il </a:t>
            </a:r>
            <a:r>
              <a:rPr lang="it-IT" sz="2400" b="1" dirty="0" smtClean="0">
                <a:latin typeface="+mj-lt"/>
              </a:rPr>
              <a:t>superamento del tetto di spesa massimo stabilito nel decreto </a:t>
            </a:r>
            <a:r>
              <a:rPr lang="it-IT" sz="2400" dirty="0" smtClean="0">
                <a:latin typeface="+mj-lt"/>
              </a:rPr>
              <a:t>e per quelli di </a:t>
            </a:r>
            <a:r>
              <a:rPr lang="it-IT" sz="2400" b="1" dirty="0" smtClean="0">
                <a:latin typeface="+mj-lt"/>
              </a:rPr>
              <a:t>straordinaria amministrazione.</a:t>
            </a:r>
            <a:r>
              <a:rPr lang="it-IT" dirty="0" smtClean="0"/>
              <a:t/>
            </a:r>
            <a:br>
              <a:rPr lang="it-IT" dirty="0" smtClean="0"/>
            </a:br>
            <a:endParaRPr lang="it-IT" dirty="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908720"/>
            <a:ext cx="8496944" cy="5016758"/>
          </a:xfrm>
          <a:prstGeom prst="rect">
            <a:avLst/>
          </a:prstGeom>
        </p:spPr>
        <p:txBody>
          <a:bodyPr wrap="square">
            <a:spAutoFit/>
          </a:bodyPr>
          <a:lstStyle/>
          <a:p>
            <a:r>
              <a:rPr lang="it-IT" sz="2000" dirty="0" smtClean="0">
                <a:latin typeface="+mj-lt"/>
              </a:rPr>
              <a:t>Tra i principali atti di straordinaria amministrazione per i quali è necessaria l’autorizzazione sono da annoverare:</a:t>
            </a:r>
            <a:br>
              <a:rPr lang="it-IT" sz="2000" dirty="0" smtClean="0">
                <a:latin typeface="+mj-lt"/>
              </a:rPr>
            </a:br>
            <a:r>
              <a:rPr lang="it-IT" sz="2000" dirty="0" smtClean="0">
                <a:latin typeface="+mj-lt"/>
              </a:rPr>
              <a:t>• alienazione di immobili;</a:t>
            </a:r>
            <a:br>
              <a:rPr lang="it-IT" sz="2000" dirty="0" smtClean="0">
                <a:latin typeface="+mj-lt"/>
              </a:rPr>
            </a:br>
            <a:r>
              <a:rPr lang="it-IT" sz="2000" dirty="0" smtClean="0">
                <a:latin typeface="+mj-lt"/>
              </a:rPr>
              <a:t>• accettazione o rinuncia di eredità, accettazione di donazioni o legati soggetti a pesi o condizioni;</a:t>
            </a:r>
            <a:br>
              <a:rPr lang="it-IT" sz="2000" dirty="0" smtClean="0">
                <a:latin typeface="+mj-lt"/>
              </a:rPr>
            </a:br>
            <a:r>
              <a:rPr lang="it-IT" sz="2000" dirty="0" smtClean="0">
                <a:latin typeface="+mj-lt"/>
              </a:rPr>
              <a:t>• investimenti;</a:t>
            </a:r>
            <a:br>
              <a:rPr lang="it-IT" sz="2000" dirty="0" smtClean="0">
                <a:latin typeface="+mj-lt"/>
              </a:rPr>
            </a:br>
            <a:r>
              <a:rPr lang="it-IT" sz="2000" dirty="0" smtClean="0">
                <a:latin typeface="+mj-lt"/>
              </a:rPr>
              <a:t>• acquisto di beni;</a:t>
            </a:r>
            <a:br>
              <a:rPr lang="it-IT" sz="2000" dirty="0" smtClean="0">
                <a:latin typeface="+mj-lt"/>
              </a:rPr>
            </a:br>
            <a:r>
              <a:rPr lang="it-IT" sz="2000" dirty="0" smtClean="0">
                <a:latin typeface="+mj-lt"/>
              </a:rPr>
              <a:t>• riscossione di capitali;</a:t>
            </a:r>
            <a:br>
              <a:rPr lang="it-IT" sz="2000" dirty="0" smtClean="0">
                <a:latin typeface="+mj-lt"/>
              </a:rPr>
            </a:br>
            <a:r>
              <a:rPr lang="it-IT" sz="2000" dirty="0" smtClean="0">
                <a:latin typeface="+mj-lt"/>
              </a:rPr>
              <a:t>• cancellazione di ipoteche;</a:t>
            </a:r>
            <a:br>
              <a:rPr lang="it-IT" sz="2000" dirty="0" smtClean="0">
                <a:latin typeface="+mj-lt"/>
              </a:rPr>
            </a:br>
            <a:r>
              <a:rPr lang="it-IT" sz="2000" dirty="0" smtClean="0">
                <a:latin typeface="+mj-lt"/>
              </a:rPr>
              <a:t>• assunzione di obbligazioni;</a:t>
            </a:r>
            <a:br>
              <a:rPr lang="it-IT" sz="2000" dirty="0" smtClean="0">
                <a:latin typeface="+mj-lt"/>
              </a:rPr>
            </a:br>
            <a:r>
              <a:rPr lang="it-IT" sz="2000" dirty="0" smtClean="0">
                <a:latin typeface="+mj-lt"/>
              </a:rPr>
              <a:t>• stipula di contratti di locazione ultranovennali;</a:t>
            </a:r>
            <a:br>
              <a:rPr lang="it-IT" sz="2000" dirty="0" smtClean="0">
                <a:latin typeface="+mj-lt"/>
              </a:rPr>
            </a:br>
            <a:r>
              <a:rPr lang="it-IT" sz="2000" dirty="0" smtClean="0">
                <a:latin typeface="+mj-lt"/>
              </a:rPr>
              <a:t>• promozione di giudizi;</a:t>
            </a:r>
            <a:br>
              <a:rPr lang="it-IT" sz="2000" dirty="0" smtClean="0">
                <a:latin typeface="+mj-lt"/>
              </a:rPr>
            </a:br>
            <a:r>
              <a:rPr lang="it-IT" sz="2000" dirty="0" smtClean="0">
                <a:latin typeface="+mj-lt"/>
              </a:rPr>
              <a:t>• in generale, per tutti gli atti notarili;</a:t>
            </a:r>
          </a:p>
          <a:p>
            <a:r>
              <a:rPr lang="it-IT" sz="2000" dirty="0" smtClean="0">
                <a:latin typeface="+mj-lt"/>
              </a:rPr>
              <a:t>• </a:t>
            </a:r>
            <a:r>
              <a:rPr lang="it-IT" sz="2000" b="1" dirty="0" smtClean="0">
                <a:latin typeface="+mj-lt"/>
              </a:rPr>
              <a:t>per tutti gli atti che comportino una modifica sostanziale delle condizioni di vita del Beneficiario</a:t>
            </a:r>
          </a:p>
          <a:p>
            <a:endParaRPr lang="it-IT" sz="2000" dirty="0">
              <a:latin typeface="+mj-lt"/>
            </a:endParaRP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fontScale="90000"/>
          </a:bodyPr>
          <a:lstStyle/>
          <a:p>
            <a:r>
              <a:rPr lang="it-IT"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it-IT"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it-IT"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Cessazione dell'incarico:</a:t>
            </a:r>
            <a:endParaRPr lang="it-IT"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107504" y="2204864"/>
            <a:ext cx="8445623" cy="3672407"/>
          </a:xfrm>
        </p:spPr>
        <p:txBody>
          <a:bodyPr>
            <a:normAutofit fontScale="92500" lnSpcReduction="10000"/>
          </a:bodyPr>
          <a:lstStyle/>
          <a:p>
            <a:pPr>
              <a:buNone/>
            </a:pPr>
            <a:r>
              <a:rPr lang="it-IT" dirty="0" smtClean="0"/>
              <a:t/>
            </a:r>
            <a:br>
              <a:rPr lang="it-IT" dirty="0" smtClean="0"/>
            </a:br>
            <a:r>
              <a:rPr lang="it-IT" sz="2000" dirty="0" smtClean="0">
                <a:latin typeface="+mj-lt"/>
              </a:rPr>
              <a:t>Il ruolo di Amministratore di Sostegno può cessare trascorsi dieci anni ad eccezione dei casi in cui sia rivestito dal coniuge, dalla persona stabilmente convivente o dagli ascendenti o discendenti. </a:t>
            </a:r>
            <a:br>
              <a:rPr lang="it-IT" sz="2000" dirty="0" smtClean="0">
                <a:latin typeface="+mj-lt"/>
              </a:rPr>
            </a:br>
            <a:r>
              <a:rPr lang="it-IT" sz="2000" dirty="0" smtClean="0">
                <a:latin typeface="+mj-lt"/>
              </a:rPr>
              <a:t>In base all'art. 413 c.c.,  l'Amministratore di Sostegno può essere sostituito (o l'Amministrazione di Sostegno revocata) con decreto motivato del Giudice Tutelare, su istanza delle stesse persone legittimate al ricorso o anche d'ufficio. </a:t>
            </a:r>
            <a:br>
              <a:rPr lang="it-IT" sz="2000" dirty="0" smtClean="0">
                <a:latin typeface="+mj-lt"/>
              </a:rPr>
            </a:br>
            <a:r>
              <a:rPr lang="it-IT" sz="2000" dirty="0" smtClean="0">
                <a:latin typeface="+mj-lt"/>
              </a:rPr>
              <a:t>L'incarico può cessare, inoltre, per la decorrenza del termine indicato nel decreto di nomina (salvo che il Giudice Tutelare non conceda una proroga), rinuncia o morte del Beneficiario.</a:t>
            </a:r>
            <a:br>
              <a:rPr lang="it-IT" sz="2000" dirty="0" smtClean="0">
                <a:latin typeface="+mj-lt"/>
              </a:rPr>
            </a:br>
            <a:r>
              <a:rPr lang="it-IT" sz="2000" dirty="0" smtClean="0">
                <a:latin typeface="+mj-lt"/>
              </a:rPr>
              <a:t>In ogni caso, l'Amministratore di Sostegno è tenuto a presentare il rendiconto finale entro due mesi dalla cessazione.</a:t>
            </a:r>
            <a:endParaRPr lang="it-IT" sz="2000" dirty="0">
              <a:latin typeface="+mj-l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980728"/>
            <a:ext cx="8229600" cy="1143000"/>
          </a:xfrm>
        </p:spPr>
        <p:txBody>
          <a:bodyPr>
            <a:normAutofit/>
          </a:bodyPr>
          <a:lstStyle/>
          <a:p>
            <a:r>
              <a:rPr lang="it-IT" sz="4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Legge 23 dicembre 1978, n° 833</a:t>
            </a:r>
            <a:endParaRPr lang="it-IT"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Segnaposto contenuto 2"/>
          <p:cNvSpPr>
            <a:spLocks noGrp="1"/>
          </p:cNvSpPr>
          <p:nvPr>
            <p:ph idx="1"/>
          </p:nvPr>
        </p:nvSpPr>
        <p:spPr>
          <a:xfrm>
            <a:off x="467544" y="2322062"/>
            <a:ext cx="8229600" cy="2116832"/>
          </a:xfrm>
        </p:spPr>
        <p:txBody>
          <a:bodyPr/>
          <a:lstStyle/>
          <a:p>
            <a:pPr>
              <a:buNone/>
            </a:pPr>
            <a:endParaRPr lang="it-IT" dirty="0" smtClean="0">
              <a:latin typeface="+mj-lt"/>
            </a:endParaRPr>
          </a:p>
          <a:p>
            <a:pPr algn="ctr">
              <a:buNone/>
            </a:pPr>
            <a:r>
              <a:rPr lang="it-IT" sz="2800" b="1" dirty="0" smtClean="0">
                <a:latin typeface="+mj-lt"/>
              </a:rPr>
              <a:t>Soppressione del sistema delle casse mutue e istituzione del Sistema Sanitario Nazionale</a:t>
            </a:r>
            <a:endParaRPr lang="it-IT" sz="2800" b="1" dirty="0">
              <a:latin typeface="+mj-lt"/>
            </a:endParaRP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7544" y="1166843"/>
            <a:ext cx="8496944" cy="4154984"/>
          </a:xfrm>
          <a:prstGeom prst="rect">
            <a:avLst/>
          </a:prstGeom>
        </p:spPr>
        <p:txBody>
          <a:bodyPr wrap="square">
            <a:spAutoFit/>
          </a:bodyPr>
          <a:lstStyle/>
          <a:p>
            <a:r>
              <a:rPr lang="it-IT" sz="2400" dirty="0" smtClean="0">
                <a:latin typeface="+mj-lt"/>
              </a:rPr>
              <a:t>Non è previsto alcun compenso per svolgere il ruolo di Amministratore di Sostegno dato il suo carattere di </a:t>
            </a:r>
            <a:r>
              <a:rPr lang="it-IT" sz="2400" b="1" dirty="0" smtClean="0">
                <a:latin typeface="+mj-lt"/>
              </a:rPr>
              <a:t>assoluta gratuità.</a:t>
            </a:r>
            <a:r>
              <a:rPr lang="it-IT" sz="2400" dirty="0" smtClean="0">
                <a:latin typeface="+mj-lt"/>
              </a:rPr>
              <a:t/>
            </a:r>
            <a:br>
              <a:rPr lang="it-IT" sz="2400" dirty="0" smtClean="0">
                <a:latin typeface="+mj-lt"/>
              </a:rPr>
            </a:br>
            <a:r>
              <a:rPr lang="it-IT" sz="2400" dirty="0" smtClean="0">
                <a:latin typeface="+mj-lt"/>
              </a:rPr>
              <a:t>L'Amministratore di Sostegno può, tuttavia, richiedere il </a:t>
            </a:r>
            <a:r>
              <a:rPr lang="it-IT" sz="2400" b="1" dirty="0" smtClean="0">
                <a:latin typeface="+mj-lt"/>
              </a:rPr>
              <a:t>rimborso delle spese sostenute </a:t>
            </a:r>
            <a:r>
              <a:rPr lang="it-IT" sz="2400" dirty="0" smtClean="0">
                <a:latin typeface="+mj-lt"/>
              </a:rPr>
              <a:t>nell'espletamento del suo incarico presentando un'istanza (anche contestuale al rendiconto annuale) in cui verranno illustrate, documentate e motivate le spese.</a:t>
            </a:r>
            <a:br>
              <a:rPr lang="it-IT" sz="2400" dirty="0" smtClean="0">
                <a:latin typeface="+mj-lt"/>
              </a:rPr>
            </a:br>
            <a:r>
              <a:rPr lang="it-IT" sz="2400" dirty="0" smtClean="0">
                <a:latin typeface="+mj-lt"/>
              </a:rPr>
              <a:t>Talvolta, è possibile che il Giudice Tutelare riconosca all'Amministratore di Sostegno un </a:t>
            </a:r>
            <a:r>
              <a:rPr lang="it-IT" sz="2400" b="1" dirty="0" smtClean="0">
                <a:latin typeface="+mj-lt"/>
              </a:rPr>
              <a:t>"equo indennizzo"</a:t>
            </a:r>
            <a:r>
              <a:rPr lang="it-IT" sz="2400" dirty="0" smtClean="0">
                <a:latin typeface="+mj-lt"/>
              </a:rPr>
              <a:t> in relazione al tipo di attività, all’entità del patrimonio e alla difficoltà dell’amministrazione  (art. 379, c.c.).</a:t>
            </a:r>
            <a:endParaRPr lang="it-IT" sz="2400" dirty="0">
              <a:latin typeface="+mj-lt"/>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628800"/>
            <a:ext cx="8229600" cy="1143000"/>
          </a:xfrm>
        </p:spPr>
        <p:txBody>
          <a:bodyPr>
            <a:normAutofit fontScale="90000"/>
          </a:bodyPr>
          <a:lstStyle/>
          <a:p>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 32 Costituzione della Repubblica italiana, I comma:</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egnaposto contenuto 2"/>
          <p:cNvSpPr>
            <a:spLocks noGrp="1"/>
          </p:cNvSpPr>
          <p:nvPr>
            <p:ph idx="1"/>
          </p:nvPr>
        </p:nvSpPr>
        <p:spPr>
          <a:xfrm>
            <a:off x="457200" y="3212976"/>
            <a:ext cx="8229600" cy="2913187"/>
          </a:xfrm>
        </p:spPr>
        <p:txBody>
          <a:bodyPr>
            <a:normAutofit/>
          </a:bodyPr>
          <a:lstStyle/>
          <a:p>
            <a:pPr>
              <a:buNone/>
            </a:pPr>
            <a:r>
              <a:rPr lang="it-IT" dirty="0" smtClean="0">
                <a:latin typeface="+mj-lt"/>
              </a:rPr>
              <a:t>	</a:t>
            </a:r>
            <a:r>
              <a:rPr lang="it-IT" sz="2400" dirty="0" smtClean="0">
                <a:latin typeface="+mj-lt"/>
              </a:rPr>
              <a:t>La Repubblica tutela la salute come fondamentale diritto dell'individuo e interesse della collettività, e garantisce cure gratuite agli indigenti.</a:t>
            </a:r>
          </a:p>
          <a:p>
            <a:pPr>
              <a:buNone/>
            </a:pPr>
            <a:endParaRPr lang="it-IT" sz="24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ln w="0"/>
                <a:gradFill>
                  <a:gsLst>
                    <a:gs pos="21000">
                      <a:srgbClr val="53575C"/>
                    </a:gs>
                    <a:gs pos="88000">
                      <a:srgbClr val="C5C7CA"/>
                    </a:gs>
                  </a:gsLst>
                  <a:lin ang="5400000"/>
                </a:gradFill>
              </a:rPr>
              <a:t>Legge </a:t>
            </a:r>
            <a:r>
              <a:rPr lang="it-IT" sz="2800" b="1" dirty="0">
                <a:ln w="0"/>
                <a:gradFill>
                  <a:gsLst>
                    <a:gs pos="21000">
                      <a:srgbClr val="53575C"/>
                    </a:gs>
                    <a:gs pos="88000">
                      <a:srgbClr val="C5C7CA"/>
                    </a:gs>
                  </a:gsLst>
                  <a:lin ang="5400000"/>
                </a:gradFill>
              </a:rPr>
              <a:t>13 maggio 1978, n. </a:t>
            </a:r>
            <a:r>
              <a:rPr lang="it-IT" sz="2800" b="1" dirty="0" smtClean="0">
                <a:ln w="0"/>
                <a:gradFill>
                  <a:gsLst>
                    <a:gs pos="21000">
                      <a:srgbClr val="53575C"/>
                    </a:gs>
                    <a:gs pos="88000">
                      <a:srgbClr val="C5C7CA"/>
                    </a:gs>
                  </a:gsLst>
                  <a:lin ang="5400000"/>
                </a:gradFill>
              </a:rPr>
              <a:t>180, cd legge </a:t>
            </a:r>
            <a:r>
              <a:rPr lang="it-IT" sz="2800" b="1" dirty="0" err="1" smtClean="0">
                <a:ln w="0"/>
                <a:gradFill>
                  <a:gsLst>
                    <a:gs pos="21000">
                      <a:srgbClr val="53575C"/>
                    </a:gs>
                    <a:gs pos="88000">
                      <a:srgbClr val="C5C7CA"/>
                    </a:gs>
                  </a:gsLst>
                  <a:lin ang="5400000"/>
                </a:gradFill>
              </a:rPr>
              <a:t>Basaglia</a:t>
            </a:r>
            <a:endParaRPr lang="it-IT" sz="2800" b="1" dirty="0">
              <a:ln w="0"/>
              <a:gradFill>
                <a:gsLst>
                  <a:gs pos="21000">
                    <a:srgbClr val="53575C"/>
                  </a:gs>
                  <a:gs pos="88000">
                    <a:srgbClr val="C5C7CA"/>
                  </a:gs>
                </a:gsLst>
                <a:lin ang="5400000"/>
              </a:gradFill>
            </a:endParaRPr>
          </a:p>
        </p:txBody>
      </p:sp>
      <p:sp>
        <p:nvSpPr>
          <p:cNvPr id="3" name="Segnaposto contenuto 2"/>
          <p:cNvSpPr>
            <a:spLocks noGrp="1"/>
          </p:cNvSpPr>
          <p:nvPr>
            <p:ph idx="1"/>
          </p:nvPr>
        </p:nvSpPr>
        <p:spPr/>
        <p:txBody>
          <a:bodyPr>
            <a:normAutofit/>
          </a:bodyPr>
          <a:lstStyle/>
          <a:p>
            <a:pPr marL="0" indent="0">
              <a:buNone/>
            </a:pPr>
            <a:r>
              <a:rPr lang="it-IT" sz="2400" dirty="0" smtClean="0"/>
              <a:t>- Chiusura dei manicomi;</a:t>
            </a:r>
          </a:p>
          <a:p>
            <a:pPr marL="0" indent="0">
              <a:buNone/>
            </a:pPr>
            <a:r>
              <a:rPr lang="it-IT" sz="2400" dirty="0" smtClean="0"/>
              <a:t>- Regolamentazione del trattamento </a:t>
            </a:r>
            <a:r>
              <a:rPr lang="it-IT" sz="2400" dirty="0"/>
              <a:t>sanitario </a:t>
            </a:r>
            <a:r>
              <a:rPr lang="it-IT" sz="2400" dirty="0" smtClean="0"/>
              <a:t>obbligatorio;</a:t>
            </a:r>
          </a:p>
          <a:p>
            <a:pPr marL="0" indent="0">
              <a:buNone/>
            </a:pPr>
            <a:r>
              <a:rPr lang="it-IT" sz="2400" dirty="0" smtClean="0"/>
              <a:t>- Istituzione dei servizi </a:t>
            </a:r>
            <a:r>
              <a:rPr lang="it-IT" sz="2400" dirty="0"/>
              <a:t>di igiene mentale </a:t>
            </a:r>
            <a:r>
              <a:rPr lang="it-IT" sz="2400" dirty="0" smtClean="0"/>
              <a:t>pubblici</a:t>
            </a:r>
            <a:endParaRPr lang="it-IT" sz="2400" dirty="0"/>
          </a:p>
        </p:txBody>
      </p:sp>
      <p:sp>
        <p:nvSpPr>
          <p:cNvPr id="4" name="Rettangolo 3"/>
          <p:cNvSpPr/>
          <p:nvPr/>
        </p:nvSpPr>
        <p:spPr>
          <a:xfrm>
            <a:off x="4479634" y="2967335"/>
            <a:ext cx="184731" cy="923330"/>
          </a:xfrm>
          <a:prstGeom prst="rect">
            <a:avLst/>
          </a:prstGeom>
          <a:noFill/>
        </p:spPr>
        <p:txBody>
          <a:bodyPr wrap="none" lIns="91440" tIns="45720" rIns="91440" bIns="45720">
            <a:spAutoFit/>
          </a:bodyPr>
          <a:lstStyle/>
          <a:p>
            <a:pPr algn="ctr"/>
            <a:endParaRPr lang="it-IT"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518399304"/>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0837" y="692696"/>
            <a:ext cx="8229600" cy="1143000"/>
          </a:xfrm>
        </p:spPr>
        <p:txBody>
          <a:bodyPr>
            <a:normAutofit/>
          </a:bodyPr>
          <a:lstStyle/>
          <a:p>
            <a:r>
              <a:rPr lang="it-IT" b="1" dirty="0" smtClean="0">
                <a:ln w="24500" cmpd="dbl">
                  <a:solidFill>
                    <a:schemeClr val="accent2">
                      <a:shade val="85000"/>
                      <a:satMod val="155000"/>
                    </a:schemeClr>
                  </a:solidFill>
                  <a:prstDash val="solid"/>
                  <a:miter lim="800000"/>
                </a:ln>
                <a:solidFill>
                  <a:srgbClr val="002060"/>
                </a:solidFill>
                <a:effectLst>
                  <a:outerShdw blurRad="38100" dist="38100" dir="7020000" algn="tl">
                    <a:srgbClr val="000000">
                      <a:alpha val="35000"/>
                    </a:srgbClr>
                  </a:outerShdw>
                </a:effectLst>
              </a:rPr>
              <a:t>Legge n. 328 dell'8 novembre 2000</a:t>
            </a:r>
            <a:endParaRPr lang="it-IT" b="1" dirty="0">
              <a:ln w="24500" cmpd="dbl">
                <a:solidFill>
                  <a:schemeClr val="accent2">
                    <a:shade val="85000"/>
                    <a:satMod val="155000"/>
                  </a:schemeClr>
                </a:solidFill>
                <a:prstDash val="solid"/>
                <a:miter lim="800000"/>
              </a:ln>
              <a:solidFill>
                <a:srgbClr val="002060"/>
              </a:solidFill>
              <a:effectLst>
                <a:outerShdw blurRad="38100" dist="38100" dir="7020000" algn="tl">
                  <a:srgbClr val="000000">
                    <a:alpha val="35000"/>
                  </a:srgbClr>
                </a:outerShdw>
              </a:effectLst>
            </a:endParaRPr>
          </a:p>
        </p:txBody>
      </p:sp>
      <p:sp>
        <p:nvSpPr>
          <p:cNvPr id="3" name="Segnaposto contenuto 2"/>
          <p:cNvSpPr>
            <a:spLocks noGrp="1"/>
          </p:cNvSpPr>
          <p:nvPr>
            <p:ph idx="1"/>
          </p:nvPr>
        </p:nvSpPr>
        <p:spPr>
          <a:xfrm>
            <a:off x="539552" y="2780928"/>
            <a:ext cx="8229600" cy="2836912"/>
          </a:xfrm>
        </p:spPr>
        <p:txBody>
          <a:bodyPr/>
          <a:lstStyle/>
          <a:p>
            <a:endParaRPr lang="it-IT" dirty="0" smtClean="0">
              <a:latin typeface="+mj-lt"/>
            </a:endParaRPr>
          </a:p>
          <a:p>
            <a:pPr algn="ctr">
              <a:buNone/>
            </a:pPr>
            <a:r>
              <a:rPr lang="it-IT" dirty="0" smtClean="0">
                <a:latin typeface="+mj-lt"/>
              </a:rPr>
              <a:t>	</a:t>
            </a:r>
            <a:r>
              <a:rPr lang="it-IT" b="1" dirty="0" smtClean="0">
                <a:latin typeface="+mj-lt"/>
              </a:rPr>
              <a:t>Legge quadro per la realizzazione di un sistema integrato di interventi e servizi sociali</a:t>
            </a:r>
            <a:endParaRPr lang="it-IT" b="1" dirty="0">
              <a:latin typeface="+mj-lt"/>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548680"/>
            <a:ext cx="8229600" cy="1143000"/>
          </a:xfrm>
        </p:spPr>
        <p:txBody>
          <a:bodyPr>
            <a:normAutofit/>
          </a:bodyPr>
          <a:lstStyle/>
          <a:p>
            <a:r>
              <a:rPr lang="it-IT"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Legge n. 328 dell'8 novembre 2000</a:t>
            </a:r>
            <a:endParaRPr lang="it-IT"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p:txBody>
      </p:sp>
      <p:sp>
        <p:nvSpPr>
          <p:cNvPr id="3" name="Segnaposto contenuto 2"/>
          <p:cNvSpPr>
            <a:spLocks noGrp="1"/>
          </p:cNvSpPr>
          <p:nvPr>
            <p:ph idx="1"/>
          </p:nvPr>
        </p:nvSpPr>
        <p:spPr>
          <a:xfrm>
            <a:off x="251520" y="1707526"/>
            <a:ext cx="8640960" cy="4392488"/>
          </a:xfrm>
        </p:spPr>
        <p:txBody>
          <a:bodyPr>
            <a:normAutofit fontScale="25000" lnSpcReduction="20000"/>
          </a:bodyPr>
          <a:lstStyle/>
          <a:p>
            <a:pPr>
              <a:buNone/>
            </a:pPr>
            <a:r>
              <a:rPr lang="it-IT" dirty="0" smtClean="0">
                <a:latin typeface="+mj-lt"/>
              </a:rPr>
              <a:t>	</a:t>
            </a:r>
          </a:p>
          <a:p>
            <a:pPr>
              <a:buNone/>
            </a:pPr>
            <a:endParaRPr lang="it-IT" dirty="0">
              <a:latin typeface="+mj-lt"/>
            </a:endParaRPr>
          </a:p>
          <a:p>
            <a:pPr algn="ctr">
              <a:buNone/>
            </a:pPr>
            <a:endParaRPr lang="it-IT" sz="5100" dirty="0">
              <a:latin typeface="+mj-lt"/>
            </a:endParaRPr>
          </a:p>
          <a:p>
            <a:pPr algn="ctr">
              <a:buNone/>
            </a:pPr>
            <a:r>
              <a:rPr lang="it-IT" sz="9600" b="1" dirty="0" smtClean="0">
                <a:latin typeface="+mj-lt"/>
              </a:rPr>
              <a:t>ABBANDONO INDIRIZZO MERAMENTE "RIPARATIVO“</a:t>
            </a:r>
          </a:p>
          <a:p>
            <a:pPr>
              <a:buNone/>
            </a:pPr>
            <a:r>
              <a:rPr lang="it-IT" sz="9600" dirty="0" smtClean="0">
                <a:latin typeface="+mj-lt"/>
              </a:rPr>
              <a:t>	</a:t>
            </a:r>
            <a:endParaRPr lang="it-IT" sz="9600" dirty="0">
              <a:latin typeface="+mj-lt"/>
            </a:endParaRPr>
          </a:p>
          <a:p>
            <a:pPr>
              <a:buNone/>
            </a:pPr>
            <a:r>
              <a:rPr lang="it-IT" sz="9600" dirty="0" smtClean="0">
                <a:latin typeface="+mj-lt"/>
              </a:rPr>
              <a:t>	Obiettivi:</a:t>
            </a:r>
            <a:br>
              <a:rPr lang="it-IT" sz="9600" dirty="0" smtClean="0">
                <a:latin typeface="+mj-lt"/>
              </a:rPr>
            </a:br>
            <a:r>
              <a:rPr lang="it-IT" sz="9600" dirty="0" smtClean="0">
                <a:latin typeface="+mj-lt"/>
              </a:rPr>
              <a:t>- garantire la qualità della vita;</a:t>
            </a:r>
            <a:br>
              <a:rPr lang="it-IT" sz="9600" dirty="0" smtClean="0">
                <a:latin typeface="+mj-lt"/>
              </a:rPr>
            </a:br>
            <a:r>
              <a:rPr lang="it-IT" sz="9600" dirty="0" smtClean="0">
                <a:latin typeface="+mj-lt"/>
              </a:rPr>
              <a:t>- assicurare pari opportunità;</a:t>
            </a:r>
            <a:br>
              <a:rPr lang="it-IT" sz="9600" dirty="0" smtClean="0">
                <a:latin typeface="+mj-lt"/>
              </a:rPr>
            </a:br>
            <a:r>
              <a:rPr lang="it-IT" sz="9600" dirty="0" smtClean="0">
                <a:latin typeface="+mj-lt"/>
              </a:rPr>
              <a:t>- rimuovere le discriminazioni;</a:t>
            </a:r>
            <a:br>
              <a:rPr lang="it-IT" sz="9600" dirty="0" smtClean="0">
                <a:latin typeface="+mj-lt"/>
              </a:rPr>
            </a:br>
            <a:r>
              <a:rPr lang="it-IT" sz="9600" dirty="0" smtClean="0">
                <a:latin typeface="+mj-lt"/>
              </a:rPr>
              <a:t>- prevenire, eliminare o ridurre le condizioni di bisogno e di disagio degli individui e delle famiglie derivanti da: disabilità, inadeguatezza del reddito, difficoltà sociali, condizioni di non autonomia.</a:t>
            </a:r>
            <a:br>
              <a:rPr lang="it-IT" sz="9600" dirty="0" smtClean="0">
                <a:latin typeface="+mj-lt"/>
              </a:rPr>
            </a:br>
            <a:r>
              <a:rPr lang="it-IT" sz="9600" dirty="0" smtClean="0">
                <a:latin typeface="+mj-lt"/>
              </a:rPr>
              <a:t/>
            </a:r>
            <a:br>
              <a:rPr lang="it-IT" sz="9600" dirty="0" smtClean="0">
                <a:latin typeface="+mj-lt"/>
              </a:rPr>
            </a:br>
            <a:r>
              <a:rPr lang="it-IT" sz="9600" dirty="0" smtClean="0"/>
              <a:t/>
            </a:r>
            <a:br>
              <a:rPr lang="it-IT" sz="9600" dirty="0" smtClean="0"/>
            </a:br>
            <a:endParaRPr lang="it-IT" sz="96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90364" y="764704"/>
            <a:ext cx="8229600" cy="1143000"/>
          </a:xfrm>
        </p:spPr>
        <p:style>
          <a:lnRef idx="2">
            <a:schemeClr val="dk1"/>
          </a:lnRef>
          <a:fillRef idx="1">
            <a:schemeClr val="lt1"/>
          </a:fillRef>
          <a:effectRef idx="0">
            <a:schemeClr val="dk1"/>
          </a:effectRef>
          <a:fontRef idx="minor">
            <a:schemeClr val="dk1"/>
          </a:fontRef>
        </p:style>
        <p:txBody>
          <a:bodyPr>
            <a:normAutofit/>
          </a:bodyPr>
          <a:lstStyle/>
          <a:p>
            <a:r>
              <a:rPr lang="it-IT"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Legge 9 gennaio 2004, </a:t>
            </a:r>
            <a:r>
              <a:rPr lang="it-IT"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n°6</a:t>
            </a:r>
            <a:endParaRPr lang="it-IT"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4" name="Segnaposto contenuto 3"/>
          <p:cNvSpPr>
            <a:spLocks noGrp="1"/>
          </p:cNvSpPr>
          <p:nvPr>
            <p:ph idx="1"/>
          </p:nvPr>
        </p:nvSpPr>
        <p:spPr>
          <a:xfrm>
            <a:off x="251520" y="2060848"/>
            <a:ext cx="8507288" cy="4525963"/>
          </a:xfrm>
        </p:spPr>
        <p:txBody>
          <a:bodyPr>
            <a:normAutofit/>
          </a:bodyPr>
          <a:lstStyle/>
          <a:p>
            <a:pPr>
              <a:buNone/>
            </a:pPr>
            <a:r>
              <a:rPr lang="it-IT" dirty="0" smtClean="0">
                <a:latin typeface="+mj-lt"/>
              </a:rPr>
              <a:t>	</a:t>
            </a:r>
          </a:p>
          <a:p>
            <a:pPr>
              <a:buNone/>
            </a:pPr>
            <a:r>
              <a:rPr lang="it-IT" b="1" dirty="0">
                <a:latin typeface="+mj-lt"/>
              </a:rPr>
              <a:t>	</a:t>
            </a:r>
            <a:r>
              <a:rPr lang="it-IT" b="1" dirty="0" smtClean="0">
                <a:latin typeface="+mj-lt"/>
              </a:rPr>
              <a:t>Introduzione nel libro primo, titolo XII, del codice civile del capo I, relativo all’istituzione dell’amministratore di sostegno e modifica degli articoli 388, 414, 417, 418, 424, 426, 427 e 429 del codice civile in materia di interdizioni e di inabilitazione, nonché relative norme di attuazione, di coordinamento e finali.</a:t>
            </a:r>
          </a:p>
          <a:p>
            <a:pPr>
              <a:buNone/>
            </a:pPr>
            <a:r>
              <a:rPr lang="it-IT" b="1" dirty="0" smtClean="0">
                <a:latin typeface="+mj-lt"/>
              </a:rPr>
              <a:t>	(G.U. </a:t>
            </a:r>
            <a:r>
              <a:rPr lang="it-IT" b="1" dirty="0" err="1" smtClean="0">
                <a:latin typeface="+mj-lt"/>
              </a:rPr>
              <a:t>n°</a:t>
            </a:r>
            <a:r>
              <a:rPr lang="it-IT" b="1" dirty="0" smtClean="0">
                <a:latin typeface="+mj-lt"/>
              </a:rPr>
              <a:t> 14 del 19.01.2004)</a:t>
            </a:r>
            <a:endParaRPr lang="it-IT" b="1" dirty="0">
              <a:latin typeface="+mj-lt"/>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412776"/>
            <a:ext cx="8229600" cy="1143000"/>
          </a:xfrm>
        </p:spPr>
        <p:txBody>
          <a:bodyPr>
            <a:noAutofit/>
          </a:bodyPr>
          <a:lstStyle/>
          <a:p>
            <a:r>
              <a:rPr lang="it-IT"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Obiettivo della legge 9 gennaio 2004, n. 6: protezione della persona umana</a:t>
            </a:r>
            <a:endParaRPr lang="it-IT"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egnaposto contenuto 2"/>
          <p:cNvSpPr>
            <a:spLocks noGrp="1"/>
          </p:cNvSpPr>
          <p:nvPr>
            <p:ph idx="1"/>
          </p:nvPr>
        </p:nvSpPr>
        <p:spPr>
          <a:xfrm>
            <a:off x="467544" y="2636912"/>
            <a:ext cx="8219256" cy="3921299"/>
          </a:xfrm>
        </p:spPr>
        <p:txBody>
          <a:bodyPr>
            <a:normAutofit/>
          </a:bodyPr>
          <a:lstStyle/>
          <a:p>
            <a:pPr>
              <a:buNone/>
            </a:pPr>
            <a:r>
              <a:rPr lang="it-IT" dirty="0" smtClean="0"/>
              <a:t>	</a:t>
            </a:r>
          </a:p>
          <a:p>
            <a:pPr>
              <a:buNone/>
            </a:pPr>
            <a:r>
              <a:rPr lang="it-IT" dirty="0" smtClean="0">
                <a:latin typeface="+mj-lt"/>
              </a:rPr>
              <a:t>	Art. 1 :</a:t>
            </a:r>
            <a:br>
              <a:rPr lang="it-IT" dirty="0" smtClean="0">
                <a:latin typeface="+mj-lt"/>
              </a:rPr>
            </a:br>
            <a:r>
              <a:rPr lang="it-IT" dirty="0" smtClean="0">
                <a:latin typeface="+mj-lt"/>
              </a:rPr>
              <a:t>La presente legge ha la finalità di </a:t>
            </a:r>
            <a:r>
              <a:rPr lang="it-IT" b="1" dirty="0" smtClean="0">
                <a:latin typeface="+mj-lt"/>
              </a:rPr>
              <a:t>tutelare, con la minore limitazione possibile della capacità di agire,</a:t>
            </a:r>
            <a:r>
              <a:rPr lang="it-IT" dirty="0" smtClean="0">
                <a:latin typeface="+mj-lt"/>
              </a:rPr>
              <a:t> </a:t>
            </a:r>
            <a:r>
              <a:rPr lang="it-IT" b="1" dirty="0" smtClean="0">
                <a:latin typeface="+mj-lt"/>
              </a:rPr>
              <a:t>le persone prive in tutto o in parte di autonomia nell'espletamento delle funzioni della vita quotidiana</a:t>
            </a:r>
            <a:r>
              <a:rPr lang="it-IT" dirty="0" smtClean="0">
                <a:latin typeface="+mj-lt"/>
              </a:rPr>
              <a:t>, mediante interventi di sostegno temporaneo o permanente.</a:t>
            </a:r>
            <a:endParaRPr lang="it-IT" dirty="0">
              <a:latin typeface="+mj-lt"/>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1721</TotalTime>
  <Words>499</Words>
  <Application>Microsoft Office PowerPoint</Application>
  <PresentationFormat>Presentazione su schermo (4:3)</PresentationFormat>
  <Paragraphs>82</Paragraphs>
  <Slides>30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30</vt:i4>
      </vt:variant>
    </vt:vector>
  </HeadingPairs>
  <TitlesOfParts>
    <vt:vector size="35" baseType="lpstr">
      <vt:lpstr>Arial</vt:lpstr>
      <vt:lpstr>Calibri</vt:lpstr>
      <vt:lpstr>Trebuchet MS</vt:lpstr>
      <vt:lpstr>Wingdings 3</vt:lpstr>
      <vt:lpstr>Sfaccettatura</vt:lpstr>
      <vt:lpstr> Confini e opportunità dell'Amministrazione di Sostegno    </vt:lpstr>
      <vt:lpstr>Art. 3, COMMA 3, Costituzione della Repubblica italiana:</vt:lpstr>
      <vt:lpstr>Legge 23 dicembre 1978, n° 833</vt:lpstr>
      <vt:lpstr>Art. 32 Costituzione della Repubblica italiana, I comma:</vt:lpstr>
      <vt:lpstr>Legge 13 maggio 1978, n. 180, cd legge Basaglia</vt:lpstr>
      <vt:lpstr>Legge n. 328 dell'8 novembre 2000</vt:lpstr>
      <vt:lpstr>Legge n. 328 dell'8 novembre 2000</vt:lpstr>
      <vt:lpstr>Legge 9 gennaio 2004, n°6</vt:lpstr>
      <vt:lpstr>Obiettivo della legge 9 gennaio 2004, n. 6: protezione della persona umana</vt:lpstr>
      <vt:lpstr> Art. 3, secondo comma, Costituzione della Repubblica italiana: </vt:lpstr>
      <vt:lpstr>Art. 414, codice civile: Persone che possono essere interdette</vt:lpstr>
      <vt:lpstr>Art. 415, codice civile: Persone che possono essere inabilitate</vt:lpstr>
      <vt:lpstr>  I Beneficiari dell'Amministrazione di Sostegno: </vt:lpstr>
      <vt:lpstr> Le persone legittimate a proporre il ricorso per la nomina dell'Amministratore di Sostegno (art. 406 c.c.) : </vt:lpstr>
      <vt:lpstr>Presentazione standard di PowerPoint</vt:lpstr>
      <vt:lpstr>  L'assistenza di un avvocato per l'attivazione dell'Amministrazione di Sostegno è necessaria?  </vt:lpstr>
      <vt:lpstr>Il procedimento di nomina dell'Amministratore di Sostegno</vt:lpstr>
      <vt:lpstr>L'udienza</vt:lpstr>
      <vt:lpstr>Il decreto (art. 405 c.c.)</vt:lpstr>
      <vt:lpstr>Presentazione standard di PowerPoint</vt:lpstr>
      <vt:lpstr>Presentazione standard di PowerPoint</vt:lpstr>
      <vt:lpstr>Chi può diventare Amministratore di Sostegno (art. 408 c.c.)?</vt:lpstr>
      <vt:lpstr>Presentazione standard di PowerPoint</vt:lpstr>
      <vt:lpstr>Presentazione standard di PowerPoint</vt:lpstr>
      <vt:lpstr>Effetti dell'Amministrazione di Sostegno e i doveri dell'Amministratore</vt:lpstr>
      <vt:lpstr>Presentazione standard di PowerPoint</vt:lpstr>
      <vt:lpstr>Presentazione standard di PowerPoint</vt:lpstr>
      <vt:lpstr>Presentazione standard di PowerPoint</vt:lpstr>
      <vt:lpstr> Cessazione dell'incarico: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PIRAINO_M</dc:creator>
  <cp:lastModifiedBy>elena cesaroni</cp:lastModifiedBy>
  <cp:revision>101</cp:revision>
  <dcterms:created xsi:type="dcterms:W3CDTF">2016-04-08T17:10:09Z</dcterms:created>
  <dcterms:modified xsi:type="dcterms:W3CDTF">2022-04-27T08:23:43Z</dcterms:modified>
</cp:coreProperties>
</file>